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682" r:id="rId3"/>
  </p:sldMasterIdLst>
  <p:notesMasterIdLst>
    <p:notesMasterId r:id="rId83"/>
  </p:notesMasterIdLst>
  <p:sldIdLst>
    <p:sldId id="937" r:id="rId4"/>
    <p:sldId id="939" r:id="rId5"/>
    <p:sldId id="940" r:id="rId6"/>
    <p:sldId id="352" r:id="rId7"/>
    <p:sldId id="941" r:id="rId8"/>
    <p:sldId id="942" r:id="rId9"/>
    <p:sldId id="956" r:id="rId10"/>
    <p:sldId id="950" r:id="rId11"/>
    <p:sldId id="943" r:id="rId12"/>
    <p:sldId id="944" r:id="rId13"/>
    <p:sldId id="945" r:id="rId14"/>
    <p:sldId id="946" r:id="rId15"/>
    <p:sldId id="947" r:id="rId16"/>
    <p:sldId id="948" r:id="rId17"/>
    <p:sldId id="949" r:id="rId18"/>
    <p:sldId id="951" r:id="rId19"/>
    <p:sldId id="890" r:id="rId20"/>
    <p:sldId id="897" r:id="rId21"/>
    <p:sldId id="899" r:id="rId22"/>
    <p:sldId id="894" r:id="rId23"/>
    <p:sldId id="895" r:id="rId24"/>
    <p:sldId id="896" r:id="rId25"/>
    <p:sldId id="898" r:id="rId26"/>
    <p:sldId id="508" r:id="rId27"/>
    <p:sldId id="900" r:id="rId28"/>
    <p:sldId id="915" r:id="rId29"/>
    <p:sldId id="935" r:id="rId30"/>
    <p:sldId id="983" r:id="rId31"/>
    <p:sldId id="902" r:id="rId32"/>
    <p:sldId id="934" r:id="rId33"/>
    <p:sldId id="889" r:id="rId34"/>
    <p:sldId id="917" r:id="rId35"/>
    <p:sldId id="904" r:id="rId36"/>
    <p:sldId id="918" r:id="rId37"/>
    <p:sldId id="905" r:id="rId38"/>
    <p:sldId id="922" r:id="rId39"/>
    <p:sldId id="906" r:id="rId40"/>
    <p:sldId id="923" r:id="rId41"/>
    <p:sldId id="907" r:id="rId42"/>
    <p:sldId id="924" r:id="rId43"/>
    <p:sldId id="908" r:id="rId44"/>
    <p:sldId id="925" r:id="rId45"/>
    <p:sldId id="909" r:id="rId46"/>
    <p:sldId id="926" r:id="rId47"/>
    <p:sldId id="910" r:id="rId48"/>
    <p:sldId id="927" r:id="rId49"/>
    <p:sldId id="928" r:id="rId50"/>
    <p:sldId id="955" r:id="rId51"/>
    <p:sldId id="932" r:id="rId52"/>
    <p:sldId id="933" r:id="rId53"/>
    <p:sldId id="957" r:id="rId54"/>
    <p:sldId id="958" r:id="rId55"/>
    <p:sldId id="959" r:id="rId56"/>
    <p:sldId id="960" r:id="rId57"/>
    <p:sldId id="961" r:id="rId58"/>
    <p:sldId id="962" r:id="rId59"/>
    <p:sldId id="963" r:id="rId60"/>
    <p:sldId id="964" r:id="rId61"/>
    <p:sldId id="965" r:id="rId62"/>
    <p:sldId id="966" r:id="rId63"/>
    <p:sldId id="967" r:id="rId64"/>
    <p:sldId id="968" r:id="rId65"/>
    <p:sldId id="969" r:id="rId66"/>
    <p:sldId id="970" r:id="rId67"/>
    <p:sldId id="971" r:id="rId68"/>
    <p:sldId id="972" r:id="rId69"/>
    <p:sldId id="973" r:id="rId70"/>
    <p:sldId id="974" r:id="rId71"/>
    <p:sldId id="975" r:id="rId72"/>
    <p:sldId id="976" r:id="rId73"/>
    <p:sldId id="984" r:id="rId74"/>
    <p:sldId id="977" r:id="rId75"/>
    <p:sldId id="978" r:id="rId76"/>
    <p:sldId id="979" r:id="rId77"/>
    <p:sldId id="952" r:id="rId78"/>
    <p:sldId id="953" r:id="rId79"/>
    <p:sldId id="980" r:id="rId80"/>
    <p:sldId id="981" r:id="rId81"/>
    <p:sldId id="954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F8E01FD-5670-4204-BFFA-7CB9CC92321F}">
          <p14:sldIdLst>
            <p14:sldId id="937"/>
            <p14:sldId id="939"/>
            <p14:sldId id="940"/>
            <p14:sldId id="352"/>
            <p14:sldId id="941"/>
            <p14:sldId id="942"/>
            <p14:sldId id="956"/>
            <p14:sldId id="950"/>
            <p14:sldId id="943"/>
            <p14:sldId id="944"/>
            <p14:sldId id="945"/>
            <p14:sldId id="946"/>
            <p14:sldId id="947"/>
            <p14:sldId id="948"/>
            <p14:sldId id="949"/>
            <p14:sldId id="951"/>
            <p14:sldId id="890"/>
            <p14:sldId id="897"/>
            <p14:sldId id="899"/>
            <p14:sldId id="894"/>
            <p14:sldId id="895"/>
            <p14:sldId id="896"/>
            <p14:sldId id="898"/>
            <p14:sldId id="508"/>
            <p14:sldId id="900"/>
            <p14:sldId id="915"/>
            <p14:sldId id="935"/>
            <p14:sldId id="983"/>
            <p14:sldId id="902"/>
            <p14:sldId id="934"/>
            <p14:sldId id="889"/>
            <p14:sldId id="917"/>
            <p14:sldId id="904"/>
            <p14:sldId id="918"/>
            <p14:sldId id="905"/>
            <p14:sldId id="922"/>
            <p14:sldId id="906"/>
            <p14:sldId id="923"/>
            <p14:sldId id="907"/>
            <p14:sldId id="924"/>
            <p14:sldId id="908"/>
            <p14:sldId id="925"/>
            <p14:sldId id="909"/>
            <p14:sldId id="926"/>
            <p14:sldId id="910"/>
            <p14:sldId id="927"/>
            <p14:sldId id="928"/>
            <p14:sldId id="955"/>
            <p14:sldId id="932"/>
            <p14:sldId id="933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68"/>
            <p14:sldId id="969"/>
            <p14:sldId id="970"/>
            <p14:sldId id="971"/>
            <p14:sldId id="972"/>
            <p14:sldId id="973"/>
            <p14:sldId id="974"/>
            <p14:sldId id="975"/>
            <p14:sldId id="976"/>
            <p14:sldId id="984"/>
            <p14:sldId id="977"/>
            <p14:sldId id="978"/>
            <p14:sldId id="979"/>
            <p14:sldId id="952"/>
            <p14:sldId id="953"/>
            <p14:sldId id="980"/>
            <p14:sldId id="981"/>
            <p14:sldId id="954"/>
          </p14:sldIdLst>
        </p14:section>
        <p14:section name="Abschnitt ohne Titel" id="{C1DF1952-31A1-4195-A244-E474E91051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AD6E0-D0AF-4C96-B6BC-E33B094B4DB4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937A5098-DEC8-40F5-8685-92452977FEC3}">
      <dgm:prSet phldrT="[Text]" custT="1"/>
      <dgm:spPr>
        <a:solidFill>
          <a:srgbClr val="8CC63F"/>
        </a:solidFill>
      </dgm:spPr>
      <dgm:t>
        <a:bodyPr/>
        <a:lstStyle/>
        <a:p>
          <a:r>
            <a:rPr lang="en-US" sz="2200" b="0" noProof="0" dirty="0" err="1" smtClean="0"/>
            <a:t>Implemtation</a:t>
          </a:r>
          <a:r>
            <a:rPr lang="en-US" sz="2200" b="0" noProof="0" dirty="0" smtClean="0"/>
            <a:t> Tests</a:t>
          </a:r>
          <a:endParaRPr lang="en-US" sz="2200" b="0" noProof="0" dirty="0"/>
        </a:p>
      </dgm:t>
    </dgm:pt>
    <dgm:pt modelId="{A0FDF7C7-21C1-4123-8A02-983A2F9B0640}" type="parTrans" cxnId="{868B8579-CEB5-49F5-9863-C2E48FE717CB}">
      <dgm:prSet/>
      <dgm:spPr/>
      <dgm:t>
        <a:bodyPr/>
        <a:lstStyle/>
        <a:p>
          <a:endParaRPr lang="en-US"/>
        </a:p>
      </dgm:t>
    </dgm:pt>
    <dgm:pt modelId="{A269D046-279D-4E2F-9B4F-B18CBBFC7244}" type="sibTrans" cxnId="{868B8579-CEB5-49F5-9863-C2E48FE717CB}">
      <dgm:prSet/>
      <dgm:spPr/>
      <dgm:t>
        <a:bodyPr/>
        <a:lstStyle/>
        <a:p>
          <a:endParaRPr lang="en-US"/>
        </a:p>
      </dgm:t>
    </dgm:pt>
    <dgm:pt modelId="{C9D2D00F-665A-4AB7-B2DC-8BB9B8C77936}">
      <dgm:prSet phldrT="[Text]" custT="1"/>
      <dgm:spPr>
        <a:solidFill>
          <a:srgbClr val="8CC63F"/>
        </a:solidFill>
      </dgm:spPr>
      <dgm:t>
        <a:bodyPr/>
        <a:lstStyle/>
        <a:p>
          <a:r>
            <a:rPr lang="en-US" sz="2200" b="0" noProof="0" dirty="0" smtClean="0"/>
            <a:t>Addressing</a:t>
          </a:r>
          <a:endParaRPr lang="en-US" sz="2200" b="0" noProof="0" dirty="0"/>
        </a:p>
      </dgm:t>
    </dgm:pt>
    <dgm:pt modelId="{0D7630A6-CE86-4FA3-B8C0-8BEA2E4A2232}" type="parTrans" cxnId="{882DB75E-03C7-47D0-9F14-0236C20DB071}">
      <dgm:prSet/>
      <dgm:spPr/>
      <dgm:t>
        <a:bodyPr/>
        <a:lstStyle/>
        <a:p>
          <a:endParaRPr lang="en-US"/>
        </a:p>
      </dgm:t>
    </dgm:pt>
    <dgm:pt modelId="{9EBE01B8-4488-4C34-9565-8304914530A3}" type="sibTrans" cxnId="{882DB75E-03C7-47D0-9F14-0236C20DB071}">
      <dgm:prSet/>
      <dgm:spPr/>
      <dgm:t>
        <a:bodyPr/>
        <a:lstStyle/>
        <a:p>
          <a:endParaRPr lang="en-US"/>
        </a:p>
      </dgm:t>
    </dgm:pt>
    <dgm:pt modelId="{240EAF71-9F98-446F-B2EC-1DD3A789C8F5}">
      <dgm:prSet phldrT="[Text]" custT="1"/>
      <dgm:spPr>
        <a:solidFill>
          <a:srgbClr val="8CC63F"/>
        </a:solidFill>
      </dgm:spPr>
      <dgm:t>
        <a:bodyPr/>
        <a:lstStyle/>
        <a:p>
          <a:r>
            <a:rPr lang="en-US" sz="2200" b="0" noProof="0" dirty="0" smtClean="0"/>
            <a:t>Conclusions</a:t>
          </a:r>
          <a:endParaRPr lang="en-US" sz="2200" b="0" noProof="0" dirty="0"/>
        </a:p>
      </dgm:t>
    </dgm:pt>
    <dgm:pt modelId="{520B187B-35F6-4429-B9C1-6D4B0A09416E}" type="parTrans" cxnId="{10600549-887C-4D41-B26C-B884CFD6A8CB}">
      <dgm:prSet/>
      <dgm:spPr/>
      <dgm:t>
        <a:bodyPr/>
        <a:lstStyle/>
        <a:p>
          <a:endParaRPr lang="en-US"/>
        </a:p>
      </dgm:t>
    </dgm:pt>
    <dgm:pt modelId="{7BD4106F-62F2-45EF-9DA6-B753AF8AC220}" type="sibTrans" cxnId="{10600549-887C-4D41-B26C-B884CFD6A8CB}">
      <dgm:prSet/>
      <dgm:spPr/>
      <dgm:t>
        <a:bodyPr/>
        <a:lstStyle/>
        <a:p>
          <a:endParaRPr lang="en-US"/>
        </a:p>
      </dgm:t>
    </dgm:pt>
    <dgm:pt modelId="{00B52CF0-D3A5-4E1B-BE5E-6834A2681905}" type="pres">
      <dgm:prSet presAssocID="{FCAAD6E0-D0AF-4C96-B6BC-E33B094B4DB4}" presName="Name0" presStyleCnt="0">
        <dgm:presLayoutVars>
          <dgm:dir/>
          <dgm:animLvl val="lvl"/>
          <dgm:resizeHandles val="exact"/>
        </dgm:presLayoutVars>
      </dgm:prSet>
      <dgm:spPr/>
    </dgm:pt>
    <dgm:pt modelId="{0D90D0BD-8BAF-4BD4-81FD-CE17751F9FE4}" type="pres">
      <dgm:prSet presAssocID="{937A5098-DEC8-40F5-8685-92452977FEC3}" presName="parTxOnly" presStyleLbl="node1" presStyleIdx="0" presStyleCnt="3" custScaleX="112379" custLinFactNeighborX="23372" custLinFactNeighborY="-40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DA10F-7560-4633-B655-8550D05A941A}" type="pres">
      <dgm:prSet presAssocID="{A269D046-279D-4E2F-9B4F-B18CBBFC7244}" presName="parTxOnlySpace" presStyleCnt="0"/>
      <dgm:spPr/>
    </dgm:pt>
    <dgm:pt modelId="{F1BD04AA-24E5-4C39-9D83-7CE132651EFB}" type="pres">
      <dgm:prSet presAssocID="{C9D2D00F-665A-4AB7-B2DC-8BB9B8C77936}" presName="parTxOnly" presStyleLbl="node1" presStyleIdx="1" presStyleCnt="3" custLinFactNeighborX="23372" custLinFactNeighborY="-40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87A9F9A-B140-4A9D-82E3-3E06666A7B6F}" type="pres">
      <dgm:prSet presAssocID="{9EBE01B8-4488-4C34-9565-8304914530A3}" presName="parTxOnlySpace" presStyleCnt="0"/>
      <dgm:spPr/>
    </dgm:pt>
    <dgm:pt modelId="{081FC9CE-63E2-4B03-AB72-F85105B000E9}" type="pres">
      <dgm:prSet presAssocID="{240EAF71-9F98-446F-B2EC-1DD3A789C8F5}" presName="parTxOnly" presStyleLbl="node1" presStyleIdx="2" presStyleCnt="3" custLinFactNeighborX="962" custLinFactNeighborY="-40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FC31269-01AA-42AA-B3EE-DED9109BC518}" type="presOf" srcId="{C9D2D00F-665A-4AB7-B2DC-8BB9B8C77936}" destId="{F1BD04AA-24E5-4C39-9D83-7CE132651EFB}" srcOrd="0" destOrd="0" presId="urn:microsoft.com/office/officeart/2005/8/layout/chevron1"/>
    <dgm:cxn modelId="{10600549-887C-4D41-B26C-B884CFD6A8CB}" srcId="{FCAAD6E0-D0AF-4C96-B6BC-E33B094B4DB4}" destId="{240EAF71-9F98-446F-B2EC-1DD3A789C8F5}" srcOrd="2" destOrd="0" parTransId="{520B187B-35F6-4429-B9C1-6D4B0A09416E}" sibTransId="{7BD4106F-62F2-45EF-9DA6-B753AF8AC220}"/>
    <dgm:cxn modelId="{C5030E13-B0DE-4DE1-9BB7-30415C1477A7}" type="presOf" srcId="{FCAAD6E0-D0AF-4C96-B6BC-E33B094B4DB4}" destId="{00B52CF0-D3A5-4E1B-BE5E-6834A2681905}" srcOrd="0" destOrd="0" presId="urn:microsoft.com/office/officeart/2005/8/layout/chevron1"/>
    <dgm:cxn modelId="{882DB75E-03C7-47D0-9F14-0236C20DB071}" srcId="{FCAAD6E0-D0AF-4C96-B6BC-E33B094B4DB4}" destId="{C9D2D00F-665A-4AB7-B2DC-8BB9B8C77936}" srcOrd="1" destOrd="0" parTransId="{0D7630A6-CE86-4FA3-B8C0-8BEA2E4A2232}" sibTransId="{9EBE01B8-4488-4C34-9565-8304914530A3}"/>
    <dgm:cxn modelId="{8DEDAE7C-6CF8-465C-8F50-9E55B5798042}" type="presOf" srcId="{240EAF71-9F98-446F-B2EC-1DD3A789C8F5}" destId="{081FC9CE-63E2-4B03-AB72-F85105B000E9}" srcOrd="0" destOrd="0" presId="urn:microsoft.com/office/officeart/2005/8/layout/chevron1"/>
    <dgm:cxn modelId="{868B8579-CEB5-49F5-9863-C2E48FE717CB}" srcId="{FCAAD6E0-D0AF-4C96-B6BC-E33B094B4DB4}" destId="{937A5098-DEC8-40F5-8685-92452977FEC3}" srcOrd="0" destOrd="0" parTransId="{A0FDF7C7-21C1-4123-8A02-983A2F9B0640}" sibTransId="{A269D046-279D-4E2F-9B4F-B18CBBFC7244}"/>
    <dgm:cxn modelId="{017C8596-9BD3-4706-B7C9-2C6D1CB9F208}" type="presOf" srcId="{937A5098-DEC8-40F5-8685-92452977FEC3}" destId="{0D90D0BD-8BAF-4BD4-81FD-CE17751F9FE4}" srcOrd="0" destOrd="0" presId="urn:microsoft.com/office/officeart/2005/8/layout/chevron1"/>
    <dgm:cxn modelId="{BBCA9115-FD28-44FA-9C77-B5D659224208}" type="presParOf" srcId="{00B52CF0-D3A5-4E1B-BE5E-6834A2681905}" destId="{0D90D0BD-8BAF-4BD4-81FD-CE17751F9FE4}" srcOrd="0" destOrd="0" presId="urn:microsoft.com/office/officeart/2005/8/layout/chevron1"/>
    <dgm:cxn modelId="{FB7BD9AF-219D-42F3-9DC1-6B806A0FEB83}" type="presParOf" srcId="{00B52CF0-D3A5-4E1B-BE5E-6834A2681905}" destId="{E1CDA10F-7560-4633-B655-8550D05A941A}" srcOrd="1" destOrd="0" presId="urn:microsoft.com/office/officeart/2005/8/layout/chevron1"/>
    <dgm:cxn modelId="{161BCEE3-E2D3-4D8A-9D7C-62919DFCB9A4}" type="presParOf" srcId="{00B52CF0-D3A5-4E1B-BE5E-6834A2681905}" destId="{F1BD04AA-24E5-4C39-9D83-7CE132651EFB}" srcOrd="2" destOrd="0" presId="urn:microsoft.com/office/officeart/2005/8/layout/chevron1"/>
    <dgm:cxn modelId="{312A5857-D4A8-4754-BE96-EF71565F6E71}" type="presParOf" srcId="{00B52CF0-D3A5-4E1B-BE5E-6834A2681905}" destId="{387A9F9A-B140-4A9D-82E3-3E06666A7B6F}" srcOrd="3" destOrd="0" presId="urn:microsoft.com/office/officeart/2005/8/layout/chevron1"/>
    <dgm:cxn modelId="{FB14E3F9-594F-43F4-99BE-3874C22B1AD4}" type="presParOf" srcId="{00B52CF0-D3A5-4E1B-BE5E-6834A2681905}" destId="{081FC9CE-63E2-4B03-AB72-F85105B000E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D0BD-8BAF-4BD4-81FD-CE17751F9FE4}">
      <dsp:nvSpPr>
        <dsp:cNvPr id="0" name=""/>
        <dsp:cNvSpPr/>
      </dsp:nvSpPr>
      <dsp:spPr>
        <a:xfrm>
          <a:off x="68435" y="1250302"/>
          <a:ext cx="3160444" cy="1124923"/>
        </a:xfrm>
        <a:prstGeom prst="chevron">
          <a:avLst/>
        </a:prstGeom>
        <a:solidFill>
          <a:srgbClr val="8CC6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noProof="0" dirty="0" err="1" smtClean="0"/>
            <a:t>Implemtation</a:t>
          </a:r>
          <a:r>
            <a:rPr lang="en-US" sz="2200" b="0" kern="1200" noProof="0" dirty="0" smtClean="0"/>
            <a:t> Tests</a:t>
          </a:r>
          <a:endParaRPr lang="en-US" sz="2200" b="0" kern="1200" noProof="0" dirty="0"/>
        </a:p>
      </dsp:txBody>
      <dsp:txXfrm>
        <a:off x="630897" y="1250302"/>
        <a:ext cx="2035521" cy="1124923"/>
      </dsp:txXfrm>
    </dsp:sp>
    <dsp:sp modelId="{F1BD04AA-24E5-4C39-9D83-7CE132651EFB}">
      <dsp:nvSpPr>
        <dsp:cNvPr id="0" name=""/>
        <dsp:cNvSpPr/>
      </dsp:nvSpPr>
      <dsp:spPr>
        <a:xfrm>
          <a:off x="2947649" y="1250302"/>
          <a:ext cx="2812309" cy="1124923"/>
        </a:xfrm>
        <a:prstGeom prst="chevron">
          <a:avLst/>
        </a:prstGeom>
        <a:solidFill>
          <a:srgbClr val="8CC6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noProof="0" dirty="0" smtClean="0"/>
            <a:t>Addressing</a:t>
          </a:r>
          <a:endParaRPr lang="en-US" sz="2200" b="0" kern="1200" noProof="0" dirty="0"/>
        </a:p>
      </dsp:txBody>
      <dsp:txXfrm>
        <a:off x="3510111" y="1250302"/>
        <a:ext cx="1687386" cy="1124923"/>
      </dsp:txXfrm>
    </dsp:sp>
    <dsp:sp modelId="{081FC9CE-63E2-4B03-AB72-F85105B000E9}">
      <dsp:nvSpPr>
        <dsp:cNvPr id="0" name=""/>
        <dsp:cNvSpPr/>
      </dsp:nvSpPr>
      <dsp:spPr>
        <a:xfrm>
          <a:off x="5415703" y="1250302"/>
          <a:ext cx="2812309" cy="1124923"/>
        </a:xfrm>
        <a:prstGeom prst="chevron">
          <a:avLst/>
        </a:prstGeom>
        <a:solidFill>
          <a:srgbClr val="8CC6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noProof="0" dirty="0" smtClean="0"/>
            <a:t>Conclusions</a:t>
          </a:r>
          <a:endParaRPr lang="en-US" sz="2200" b="0" kern="1200" noProof="0" dirty="0"/>
        </a:p>
      </dsp:txBody>
      <dsp:txXfrm>
        <a:off x="5978165" y="1250302"/>
        <a:ext cx="1687386" cy="1124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7A7F-1BBD-48CA-8F35-23CCC7BF9453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F45E-06FA-411B-B7F8-FBEC86B9B1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DE5C4E79-E387-49AD-8409-3957D404564A}" type="slidenum">
              <a:rPr>
                <a:solidFill>
                  <a:prstClr val="black"/>
                </a:solidFill>
              </a:rPr>
              <a:pPr/>
              <a:t>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319CB0-EFED-44E5-AFCA-5608FEF5C058}" type="slidenum">
              <a:t>11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9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DC16926-3598-40B4-B8A3-31E09157D993}" type="slidenum">
              <a:t>12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D664877-FE2D-4E42-A03A-7EF977D3D592}" type="slidenum">
              <a:t>13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FEC9A2-3738-4F43-B756-63507F46FEE5}" type="slidenum">
              <a:t>14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D281BBC-FAF2-4A2B-BDEE-CAA298F6F051}" type="slidenum">
              <a:t>15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FEC9A2-3738-4F43-B756-63507F46FEE5}" type="slidenum">
              <a:t>16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7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B38BE7-0D59-450D-8CFA-A0003E86F127}" type="slidenum">
              <a:t>51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9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153818-1D15-4C91-8C71-50C74BDC4D63}" type="slidenum">
              <a:t>52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F0E4D0-7D58-46A7-9A04-ACBC62BBBED7}" type="slidenum">
              <a:t>53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6CE324C-DDBA-4F5C-91B2-39311BD5F1E8}" type="slidenum">
              <a:t>54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846B633F-75C9-4FAB-9CF3-AC31B8418C87}" type="slidenum">
              <a:rPr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0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07AD14D-59CF-4CDA-B353-DFB0416994DF}" type="slidenum">
              <a:t>55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5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4148882-E7A6-4242-AACA-0E93054C91D0}" type="slidenum">
              <a:t>56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4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656881C-77F1-401C-9756-7276F5A125F1}" type="slidenum">
              <a:t>57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4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6C9719C-D2D7-41C6-9742-FF254B6D73CF}" type="slidenum">
              <a:t>58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32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F1A7C1-BE4C-4927-8C9F-8A0561B286D9}" type="slidenum">
              <a:t>59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69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EC62C4-0173-458C-94F5-9F12C3BCCBB1}" type="slidenum">
              <a:t>60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85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B25BFE-996D-4F6F-AB96-64AA9094DF48}" type="slidenum">
              <a:t>61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6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4D9A94E-9532-4FD9-998D-E473FC940D01}" type="slidenum">
              <a:t>62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5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C23972-5317-4511-A827-351F82724C9C}" type="slidenum">
              <a:t>63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8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53F123-916D-43FD-A8D6-91E786E18424}" type="slidenum">
              <a:t>64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846B633F-75C9-4FAB-9CF3-AC31B8418C87}" type="slidenum">
              <a:rPr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5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49401E-0C24-4D89-8E41-BE074548FD00}" type="slidenum">
              <a:t>65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0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4C6D8B-87D1-4838-B197-76DED0343B60}" type="slidenum">
              <a:t>66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5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56A4B4-CDE3-496F-B9F2-54E4C97A9955}" type="slidenum">
              <a:t>67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5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E8C3CB-37C9-414E-A02C-BAB8C32847AB}" type="slidenum">
              <a:t>68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2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F40663-A570-4FDD-98B6-D8D519C3FF61}" type="slidenum">
              <a:t>69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3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66478-E7D7-42CF-8A11-4E120E8F3F1F}" type="slidenum">
              <a:t>70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1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112F486-55D4-4AD0-B5E7-10C98D3A1386}" type="slidenum">
              <a:t>71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60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ADE485A-5624-41E9-BDE6-1C4D3E681EF9}" type="slidenum">
              <a:t>72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30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C4A65A9-6A7B-42EE-A30C-F1B1F5568F53}" type="slidenum">
              <a:t>73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05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E998A6-7D19-4009-B52D-799769674E2B}" type="slidenum">
              <a:t>74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949AE4-E8A5-4A16-96B8-C569D293A4BF}" type="slidenum">
              <a:t>5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36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F5A487-71C7-4BD1-9CEB-56F093EAC977}" type="slidenum">
              <a:t>75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18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E048DB-6F47-49CE-B4DC-D82C9DF89F8A}" type="slidenum">
              <a:t>76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7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D5762F-C34E-45F2-B41A-7AFEBC86F1F1}" type="slidenum">
              <a:t>79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949AE4-E8A5-4A16-96B8-C569D293A4BF}" type="slidenum">
              <a:t>6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95F5208-027C-4FF1-9EF2-3D67C68F1C3D}" type="slidenum">
              <a:t>7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FBE677-D799-402C-A945-93AF15698A45}" type="slidenum">
              <a:t>8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FBE677-D799-402C-A945-93AF15698A45}" type="slidenum">
              <a:t>9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F16BB4-DA64-46E7-8BE2-5F862B2CAC33}" type="slidenum">
              <a:t>10</a:t>
            </a:fld>
            <a:endParaRPr lang="en-US"/>
          </a:p>
        </p:txBody>
      </p:sp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58417"/>
            <a:ext cx="7772400" cy="1370583"/>
          </a:xfrm>
        </p:spPr>
        <p:txBody>
          <a:bodyPr anchor="ctr">
            <a:noAutofit/>
          </a:bodyPr>
          <a:lstStyle>
            <a:lvl1pPr algn="ctr">
              <a:defRPr sz="42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936104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730272" y="629912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rgbClr val="8CC63F"/>
                </a:solidFill>
              </a:rPr>
              <a:t>© 2013 Marc Heuse &lt;mh@mh-sec.de&gt;</a:t>
            </a:r>
            <a:endParaRPr lang="en-US" sz="1600" noProof="0" dirty="0">
              <a:solidFill>
                <a:srgbClr val="8CC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05-C99B-430A-86FA-67A4926F1F05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3463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5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17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97664" y="6387359"/>
            <a:ext cx="3317760" cy="331811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0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401" y="2239435"/>
            <a:ext cx="4140000" cy="452639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640" y="2239435"/>
            <a:ext cx="4140000" cy="452639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058417"/>
            <a:ext cx="7772400" cy="1370583"/>
          </a:xfrm>
        </p:spPr>
        <p:txBody>
          <a:bodyPr anchor="ctr">
            <a:noAutofit/>
          </a:bodyPr>
          <a:lstStyle>
            <a:lvl1pPr algn="ctr">
              <a:defRPr sz="42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936104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730272" y="629912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rgbClr val="8CC63F"/>
                </a:solidFill>
              </a:rPr>
              <a:t>© 2013 Marc Heuse &lt;mh@mh-sec.de&gt;</a:t>
            </a:r>
            <a:endParaRPr lang="en-US" sz="1600" noProof="0" dirty="0">
              <a:solidFill>
                <a:srgbClr val="8CC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7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0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32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9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8801" y="2239435"/>
            <a:ext cx="2103840" cy="452639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4400" y="2239435"/>
            <a:ext cx="6176160" cy="452639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/>
            </a:lvl1pPr>
            <a:lvl2pPr marL="720000" indent="-342900">
              <a:buSzPct val="100000"/>
              <a:buFont typeface="Arial" panose="020B0604020202020204" pitchFamily="34" charset="0"/>
              <a:buChar char="•"/>
              <a:defRPr/>
            </a:lvl2pPr>
            <a:lvl3pPr marL="1440000" indent="-342900">
              <a:buSzPct val="10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74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1" y="1327820"/>
            <a:ext cx="4044960" cy="452639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1327820"/>
            <a:ext cx="4046400" cy="452639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994521"/>
            <a:ext cx="7772400" cy="1370583"/>
          </a:xfrm>
        </p:spPr>
        <p:txBody>
          <a:bodyPr anchor="ctr">
            <a:noAutofit/>
          </a:bodyPr>
          <a:lstStyle>
            <a:lvl1pPr algn="ctr">
              <a:defRPr sz="42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2730272" y="629912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rgbClr val="8CC63F"/>
                </a:solidFill>
              </a:rPr>
              <a:t>© 2013 Marc Heuse &lt;mh@mh-sec.de&gt;</a:t>
            </a:r>
            <a:endParaRPr lang="en-US" sz="1600" noProof="0" dirty="0">
              <a:solidFill>
                <a:srgbClr val="8CC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7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3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84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96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7040" y="165618"/>
            <a:ext cx="2062080" cy="568859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480" y="165618"/>
            <a:ext cx="6052320" cy="568859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704856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1600200"/>
            <a:ext cx="7632848" cy="514116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05-C99B-430A-86FA-67A4926F1F05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593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08520" y="6520259"/>
            <a:ext cx="586408" cy="365125"/>
          </a:xfrm>
        </p:spPr>
        <p:txBody>
          <a:bodyPr anchor="b"/>
          <a:lstStyle/>
          <a:p>
            <a:fld id="{49210A05-C99B-430A-86FA-67A4926F1F05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344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08520" y="6529946"/>
            <a:ext cx="586408" cy="365125"/>
          </a:xfrm>
        </p:spPr>
        <p:txBody>
          <a:bodyPr anchor="b"/>
          <a:lstStyle/>
          <a:p>
            <a:fld id="{49210A05-C99B-430A-86FA-67A4926F1F05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966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260648"/>
            <a:ext cx="7632848" cy="64087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3600"/>
            </a:lvl2pPr>
            <a:lvl3pPr marL="914400" indent="0">
              <a:buNone/>
              <a:defRPr sz="32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05-C99B-430A-86FA-67A4926F1F05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427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0A05-C99B-430A-86FA-67A4926F1F05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119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-108520" y="6529946"/>
            <a:ext cx="586408" cy="365125"/>
          </a:xfrm>
        </p:spPr>
        <p:txBody>
          <a:bodyPr anchor="b"/>
          <a:lstStyle/>
          <a:p>
            <a:fld id="{49210A05-C99B-430A-86FA-67A4926F1F05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686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528" y="6381328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0A05-C99B-430A-86FA-67A4926F1F05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399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0" r:id="rId4"/>
    <p:sldLayoutId id="2147483665" r:id="rId5"/>
    <p:sldLayoutId id="2147483661" r:id="rId6"/>
    <p:sldLayoutId id="2147483666" r:id="rId7"/>
    <p:sldLayoutId id="2147483660" r:id="rId8"/>
    <p:sldLayoutId id="2147483667" r:id="rId9"/>
    <p:sldLayoutId id="2147483664" r:id="rId10"/>
    <p:sldLayoutId id="2147483651" r:id="rId11"/>
    <p:sldLayoutId id="2147483652" r:id="rId12"/>
    <p:sldLayoutId id="214748369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0" y="1493149"/>
            <a:ext cx="9132003" cy="273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12345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hangingPunct="0"/>
            <a:endParaRPr lang="en-US" sz="2177" smtClean="0">
              <a:solidFill>
                <a:prstClr val="black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elplatzhalter 2"/>
          <p:cNvSpPr txBox="1">
            <a:spLocks noGrp="1"/>
          </p:cNvSpPr>
          <p:nvPr>
            <p:ph type="title"/>
          </p:nvPr>
        </p:nvSpPr>
        <p:spPr>
          <a:xfrm>
            <a:off x="746497" y="2903345"/>
            <a:ext cx="7671339" cy="754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1"/>
          </p:nvPr>
        </p:nvSpPr>
        <p:spPr>
          <a:xfrm>
            <a:off x="374228" y="2239723"/>
            <a:ext cx="8417836" cy="4526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the outline text format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91680" y="4483822"/>
            <a:ext cx="2309433" cy="45702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 hangingPunct="0"/>
            <a:r>
              <a:rPr lang="en-US" sz="2540" b="1" dirty="0" smtClean="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Fernando </a:t>
            </a:r>
            <a:r>
              <a:rPr lang="en-US" sz="2540" b="1" dirty="0" err="1" smtClean="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Gont</a:t>
            </a:r>
            <a:endParaRPr lang="en-US" sz="2540" b="1" dirty="0" smtClean="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5243395" y="4493220"/>
            <a:ext cx="1850333" cy="45702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 hangingPunct="0"/>
            <a:r>
              <a:rPr lang="en-US" sz="2540" b="1" dirty="0" smtClean="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Marc Heuse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50890"/>
            <a:ext cx="930302" cy="8436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94081"/>
            <a:ext cx="1029061" cy="10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8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2903" b="1" i="0" u="none" strike="noStrike" kern="1200">
          <a:ln>
            <a:noFill/>
          </a:ln>
          <a:solidFill>
            <a:srgbClr val="E6E6E6"/>
          </a:solidFill>
          <a:latin typeface="Liberation Sans" pitchFamily="18"/>
        </a:defRPr>
      </a:lvl1pPr>
    </p:titleStyle>
    <p:bodyStyle>
      <a:lvl1pPr marL="0" marR="0" lvl="0" indent="0" algn="ctr" rtl="0" hangingPunct="0">
        <a:spcBef>
          <a:spcPts val="0"/>
        </a:spcBef>
        <a:spcAft>
          <a:spcPts val="1283"/>
        </a:spcAft>
        <a:buNone/>
        <a:tabLst/>
        <a:defRPr lang="en-US" sz="3628" b="1" i="0" u="none" strike="noStrike" kern="1200">
          <a:ln>
            <a:noFill/>
          </a:ln>
          <a:solidFill>
            <a:srgbClr val="FFFFFF"/>
          </a:solidFill>
          <a:latin typeface="Liberation Sans" pitchFamily="18"/>
          <a:ea typeface="WenQuanYi Micro Hei" pitchFamily="2"/>
          <a:cs typeface="Lohit Hindi" pitchFamily="2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 txBox="1">
            <a:spLocks noGrp="1"/>
          </p:cNvSpPr>
          <p:nvPr>
            <p:ph type="title"/>
          </p:nvPr>
        </p:nvSpPr>
        <p:spPr>
          <a:xfrm>
            <a:off x="480357" y="165906"/>
            <a:ext cx="8228763" cy="7465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1"/>
          </p:nvPr>
        </p:nvSpPr>
        <p:spPr>
          <a:xfrm>
            <a:off x="457171" y="1327242"/>
            <a:ext cx="8228763" cy="4526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8"/>
            <a:r>
              <a:rPr lang="en-US"/>
              <a:t>Ninth Outline Level</a:t>
            </a:r>
          </a:p>
        </p:txBody>
      </p:sp>
      <p:sp>
        <p:nvSpPr>
          <p:cNvPr id="6" name="Rechteck 5"/>
          <p:cNvSpPr/>
          <p:nvPr/>
        </p:nvSpPr>
        <p:spPr>
          <a:xfrm>
            <a:off x="457171" y="995432"/>
            <a:ext cx="8686261" cy="82953"/>
          </a:xfrm>
          <a:prstGeom prst="rect">
            <a:avLst/>
          </a:prstGeom>
          <a:gradFill>
            <a:gsLst>
              <a:gs pos="0">
                <a:srgbClr val="112345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hangingPunct="0"/>
            <a:endParaRPr lang="en-US" sz="2177" smtClean="0">
              <a:solidFill>
                <a:prstClr val="black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21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0">
        <a:buNone/>
        <a:tabLst/>
        <a:defRPr lang="en-US" sz="3266" b="1" i="0" u="none" strike="noStrike" kern="1200">
          <a:ln>
            <a:noFill/>
          </a:ln>
          <a:solidFill>
            <a:srgbClr val="000000"/>
          </a:solidFill>
          <a:latin typeface="Liberation Sans" pitchFamily="18"/>
          <a:ea typeface="WenQuanYi Micro Hei" pitchFamily="2"/>
          <a:cs typeface="Lohit Hindi" pitchFamily="2"/>
        </a:defRPr>
      </a:lvl1pPr>
    </p:titleStyle>
    <p:bodyStyle>
      <a:lvl1pPr marL="0" marR="0" lvl="0" indent="0" rtl="0" hangingPunct="0">
        <a:spcBef>
          <a:spcPts val="0"/>
        </a:spcBef>
        <a:spcAft>
          <a:spcPts val="1285"/>
        </a:spcAft>
        <a:buSzPct val="45000"/>
        <a:buFont typeface="StarSymbol"/>
        <a:buChar char="●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1pPr>
      <a:lvl2pPr marL="0" marR="0" lvl="1" indent="0" rtl="0" hangingPunct="0">
        <a:spcBef>
          <a:spcPts val="0"/>
        </a:spcBef>
        <a:spcAft>
          <a:spcPts val="1285"/>
        </a:spcAft>
        <a:buSzPct val="45000"/>
        <a:buFont typeface="StarSymbol"/>
        <a:buChar char="●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2pPr>
      <a:lvl3pPr marL="0" marR="0" lvl="2" indent="0" rtl="0" hangingPunct="0">
        <a:spcBef>
          <a:spcPts val="0"/>
        </a:spcBef>
        <a:spcAft>
          <a:spcPts val="1285"/>
        </a:spcAft>
        <a:buSzPct val="75000"/>
        <a:buFont typeface="StarSymbol"/>
        <a:buChar char="–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3pPr>
      <a:lvl4pPr marL="0" marR="0" lvl="3" indent="0" rtl="0" hangingPunct="0">
        <a:spcBef>
          <a:spcPts val="0"/>
        </a:spcBef>
        <a:spcAft>
          <a:spcPts val="1285"/>
        </a:spcAft>
        <a:buSzPct val="45000"/>
        <a:buFont typeface="StarSymbol"/>
        <a:buChar char="●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4pPr>
      <a:lvl5pPr marL="0" marR="0" lvl="4" indent="0" rtl="0" hangingPunct="0">
        <a:spcBef>
          <a:spcPts val="0"/>
        </a:spcBef>
        <a:spcAft>
          <a:spcPts val="1285"/>
        </a:spcAft>
        <a:buSzPct val="75000"/>
        <a:buFont typeface="StarSymbol"/>
        <a:buChar char="–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5pPr>
      <a:lvl6pPr marL="0" marR="0" lvl="5" indent="0" rtl="0" hangingPunct="0">
        <a:spcBef>
          <a:spcPts val="0"/>
        </a:spcBef>
        <a:spcAft>
          <a:spcPts val="1285"/>
        </a:spcAft>
        <a:buSzPct val="45000"/>
        <a:buFont typeface="StarSymbol"/>
        <a:buChar char="●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6pPr>
      <a:lvl7pPr marL="0" marR="0" lvl="6" indent="0" rtl="0" hangingPunct="0">
        <a:spcBef>
          <a:spcPts val="0"/>
        </a:spcBef>
        <a:spcAft>
          <a:spcPts val="1285"/>
        </a:spcAft>
        <a:buSzPct val="45000"/>
        <a:buFont typeface="StarSymbol"/>
        <a:buChar char="●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7pPr>
      <a:lvl8pPr marL="0" marR="0" lvl="7" indent="0" rtl="0" hangingPunct="0">
        <a:spcBef>
          <a:spcPts val="0"/>
        </a:spcBef>
        <a:spcAft>
          <a:spcPts val="1285"/>
        </a:spcAft>
        <a:buSzPct val="45000"/>
        <a:buFont typeface="StarSymbol"/>
        <a:buChar char="●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8pPr>
      <a:lvl9pPr marL="0" marR="0" lvl="8" indent="0" rtl="0" hangingPunct="0">
        <a:spcBef>
          <a:spcPts val="0"/>
        </a:spcBef>
        <a:spcAft>
          <a:spcPts val="1285"/>
        </a:spcAft>
        <a:buSzPct val="45000"/>
        <a:buFont typeface="StarSymbol"/>
        <a:buChar char="●"/>
        <a:tabLst/>
        <a:defRPr lang="en-US" sz="2177" b="0" i="0" u="none" strike="noStrike" kern="1200">
          <a:ln>
            <a:noFill/>
          </a:ln>
          <a:latin typeface="Liberation Sans" pitchFamily="18"/>
          <a:ea typeface="WenQuanYi Micro Hei" pitchFamily="2"/>
          <a:cs typeface="Lohit Hindi" pitchFamily="2"/>
        </a:defRPr>
      </a:lvl9pPr>
    </p:bodyStyle>
    <p:otherStyle>
      <a:defPPr>
        <a:defRPr lang="de-DE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i6network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nt.com.a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nt.com.a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gont.com.ar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6etworks.com/tools/ipv6toolk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c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si6etworks.com/tools/ipv6toolkit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 noGrp="1"/>
          </p:cNvSpPr>
          <p:nvPr>
            <p:ph type="body" idx="4294967295"/>
          </p:nvPr>
        </p:nvSpPr>
        <p:spPr>
          <a:xfrm>
            <a:off x="374228" y="2721704"/>
            <a:ext cx="8417836" cy="995328"/>
          </a:xfrm>
        </p:spPr>
        <p:txBody>
          <a:bodyPr/>
          <a:lstStyle/>
          <a:p>
            <a:pPr lvl="0"/>
            <a:r>
              <a:rPr lang="en-US" dirty="0"/>
              <a:t>Security </a:t>
            </a:r>
            <a:r>
              <a:rPr lang="en-US" dirty="0" smtClean="0"/>
              <a:t>Assessments of</a:t>
            </a:r>
            <a:br>
              <a:rPr lang="en-US" dirty="0" smtClean="0"/>
            </a:br>
            <a:r>
              <a:rPr lang="en-US" dirty="0" smtClean="0"/>
              <a:t>IPv6 </a:t>
            </a:r>
            <a:r>
              <a:rPr lang="en-US" dirty="0"/>
              <a:t>Networks and </a:t>
            </a:r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832932" y="6130053"/>
            <a:ext cx="5142527" cy="580608"/>
          </a:xfrm>
        </p:spPr>
        <p:txBody>
          <a:bodyPr/>
          <a:lstStyle/>
          <a:p>
            <a:pPr>
              <a:spcAft>
                <a:spcPts val="132"/>
              </a:spcAft>
            </a:pPr>
            <a:r>
              <a:rPr lang="en-US" sz="1451" b="0">
                <a:solidFill>
                  <a:srgbClr val="091222"/>
                </a:solidFill>
              </a:rPr>
              <a:t>IPv6 Kongress 2013</a:t>
            </a:r>
          </a:p>
          <a:p>
            <a:pPr>
              <a:spcAft>
                <a:spcPts val="132"/>
              </a:spcAft>
            </a:pPr>
            <a:r>
              <a:rPr lang="en-US" sz="1451" b="0">
                <a:solidFill>
                  <a:srgbClr val="091222"/>
                </a:solidFill>
              </a:rPr>
              <a:t>Frankfurt, Germany. June 6-7, 2013</a:t>
            </a:r>
          </a:p>
        </p:txBody>
      </p:sp>
    </p:spTree>
    <p:extLst>
      <p:ext uri="{BB962C8B-B14F-4D97-AF65-F5344CB8AC3E}">
        <p14:creationId xmlns:p14="http://schemas.microsoft.com/office/powerpoint/2010/main" val="13504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Fragmentation: Overview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IPv6 fragmentation performed only by hosts (never by routers)</a:t>
            </a:r>
          </a:p>
          <a:p>
            <a:pPr lvl="0"/>
            <a:r>
              <a:rPr lang="en-US" dirty="0"/>
              <a:t>Fragmentation support implemented in “Fragmentation Header”</a:t>
            </a:r>
          </a:p>
          <a:p>
            <a:pPr lvl="0"/>
            <a:endParaRPr lang="es-AR" sz="1270" dirty="0">
              <a:latin typeface="Courier New" pitchFamily="49"/>
            </a:endParaRPr>
          </a:p>
          <a:p>
            <a:pPr marL="309575" indent="-309575" hangingPunct="1">
              <a:spcBef>
                <a:spcPts val="317"/>
              </a:spcBef>
              <a:spcAft>
                <a:spcPts val="0"/>
              </a:spcAft>
              <a:buNone/>
            </a:pPr>
            <a:r>
              <a:rPr lang="es-AR" sz="1270" dirty="0">
                <a:latin typeface="Courier New" pitchFamily="49"/>
              </a:rPr>
              <a:t>         </a:t>
            </a:r>
            <a:r>
              <a:rPr lang="es-AR" sz="1270" b="1" dirty="0">
                <a:latin typeface="Courier New" pitchFamily="49"/>
              </a:rPr>
              <a:t>|    8 bits     |     8 bits     |        13 bits         | 2b |1b|</a:t>
            </a:r>
          </a:p>
          <a:p>
            <a:pPr marL="309575" indent="-309575" hangingPunct="1">
              <a:spcBef>
                <a:spcPts val="317"/>
              </a:spcBef>
              <a:spcAft>
                <a:spcPts val="0"/>
              </a:spcAft>
              <a:buNone/>
            </a:pPr>
            <a:endParaRPr lang="es-AR" sz="1270" dirty="0">
              <a:latin typeface="Courier New" pitchFamily="49"/>
            </a:endParaRPr>
          </a:p>
          <a:p>
            <a:pPr marL="309575" indent="-309575" hangingPunct="1">
              <a:spcBef>
                <a:spcPts val="317"/>
              </a:spcBef>
              <a:spcAft>
                <a:spcPts val="0"/>
              </a:spcAft>
              <a:buNone/>
            </a:pPr>
            <a:endParaRPr lang="es-AR" sz="1270" dirty="0">
              <a:latin typeface="Courier New" pitchFamily="49"/>
            </a:endParaRPr>
          </a:p>
          <a:p>
            <a:pPr marL="309575" indent="-309575" hangingPunct="1">
              <a:spcBef>
                <a:spcPts val="317"/>
              </a:spcBef>
              <a:spcAft>
                <a:spcPts val="0"/>
              </a:spcAft>
              <a:buNone/>
            </a:pPr>
            <a:endParaRPr lang="es-AR" sz="1270" dirty="0">
              <a:latin typeface="Courier New" pitchFamily="49"/>
            </a:endParaRPr>
          </a:p>
          <a:p>
            <a:pPr marL="309575" indent="-309575" hangingPunct="1">
              <a:spcBef>
                <a:spcPts val="317"/>
              </a:spcBef>
              <a:spcAft>
                <a:spcPts val="0"/>
              </a:spcAft>
              <a:buNone/>
            </a:pPr>
            <a:endParaRPr lang="es-AR" sz="1270" dirty="0">
              <a:latin typeface="Courier New" pitchFamily="49"/>
            </a:endParaRPr>
          </a:p>
          <a:p>
            <a:pPr marL="309575" indent="-309575" hangingPunct="1">
              <a:spcBef>
                <a:spcPts val="317"/>
              </a:spcBef>
              <a:spcAft>
                <a:spcPts val="0"/>
              </a:spcAft>
              <a:buNone/>
            </a:pPr>
            <a:endParaRPr lang="es-AR" sz="1270" dirty="0">
              <a:latin typeface="Courier New" pitchFamily="49"/>
            </a:endParaRPr>
          </a:p>
          <a:p>
            <a:pPr marL="309575" indent="-309575" hangingPunct="1">
              <a:spcBef>
                <a:spcPts val="317"/>
              </a:spcBef>
              <a:spcAft>
                <a:spcPts val="0"/>
              </a:spcAft>
            </a:pPr>
            <a:r>
              <a:rPr lang="es-AR" dirty="0">
                <a:latin typeface="Liberation Sans" pitchFamily="34"/>
              </a:rPr>
              <a:t>Where:</a:t>
            </a:r>
          </a:p>
          <a:p>
            <a:pPr lvl="1" hangingPunct="1"/>
            <a:r>
              <a:rPr lang="es-AR" dirty="0">
                <a:latin typeface="Liberation Sans" pitchFamily="34"/>
              </a:rPr>
              <a:t>Fragment Offset: Position of this fragment with respect to the start of the fragmentable part</a:t>
            </a:r>
          </a:p>
          <a:p>
            <a:pPr lvl="1" hangingPunct="1"/>
            <a:r>
              <a:rPr lang="es-AR" dirty="0">
                <a:latin typeface="Liberation Sans" pitchFamily="34"/>
              </a:rPr>
              <a:t>M: “More Fragments”, as in IPv4</a:t>
            </a:r>
          </a:p>
          <a:p>
            <a:pPr lvl="1" hangingPunct="1"/>
            <a:r>
              <a:rPr lang="es-AR" dirty="0">
                <a:latin typeface="Liberation Sans" pitchFamily="34"/>
              </a:rPr>
              <a:t>“Identification”: Identifies the packet (with Src IP and Dst IP)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368577" y="2944873"/>
            <a:ext cx="6399423" cy="781763"/>
            <a:chOff x="1508760" y="3246120"/>
            <a:chExt cx="7054920" cy="861839"/>
          </a:xfrm>
        </p:grpSpPr>
        <p:sp>
          <p:nvSpPr>
            <p:cNvPr id="5" name="Freihandform 4"/>
            <p:cNvSpPr/>
            <p:nvPr/>
          </p:nvSpPr>
          <p:spPr>
            <a:xfrm>
              <a:off x="1508760" y="3246120"/>
              <a:ext cx="705492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38" tIns="42452" rIns="81638" bIns="42452" anchor="ctr" anchorCtr="0" compatLnSpc="0">
              <a:noAutofit/>
            </a:bodyPr>
            <a:lstStyle/>
            <a:p>
              <a:r>
                <a:rPr lang="es-AR" sz="1633">
                  <a:solidFill>
                    <a:srgbClr val="000000"/>
                  </a:solidFill>
                  <a:latin typeface="Arial" pitchFamily="34"/>
                  <a:ea typeface="WenQuanYi Micro Hei" pitchFamily="2"/>
                  <a:cs typeface="Lohit Hindi" pitchFamily="2"/>
                </a:rPr>
                <a:t>   Next Header          Reserved             Fragment Offset         Res  M</a:t>
              </a:r>
            </a:p>
          </p:txBody>
        </p:sp>
        <p:sp>
          <p:nvSpPr>
            <p:cNvPr id="6" name="Gerader Verbinder 5"/>
            <p:cNvSpPr/>
            <p:nvPr/>
          </p:nvSpPr>
          <p:spPr>
            <a:xfrm>
              <a:off x="5037840" y="3246120"/>
              <a:ext cx="0" cy="430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81638" tIns="42452" rIns="81638" bIns="42452" anchor="t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7" name="Gerader Verbinder 6"/>
            <p:cNvSpPr/>
            <p:nvPr/>
          </p:nvSpPr>
          <p:spPr>
            <a:xfrm>
              <a:off x="3237480" y="3246120"/>
              <a:ext cx="0" cy="430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81638" tIns="42452" rIns="81638" bIns="42452" anchor="t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1508760" y="3677759"/>
              <a:ext cx="7054920" cy="430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38" tIns="42452" rIns="81638" bIns="42452" anchor="ctr" anchorCtr="0" compatLnSpc="0">
              <a:noAutofit/>
            </a:bodyPr>
            <a:lstStyle/>
            <a:p>
              <a:pPr algn="ctr"/>
              <a:r>
                <a:rPr lang="es-AR" sz="1633">
                  <a:solidFill>
                    <a:srgbClr val="000000"/>
                  </a:solidFill>
                  <a:latin typeface="Arial" pitchFamily="34"/>
                  <a:ea typeface="WenQuanYi Micro Hei" pitchFamily="2"/>
                  <a:cs typeface="Lohit Hindi" pitchFamily="2"/>
                </a:rPr>
                <a:t>Identification</a:t>
              </a:r>
            </a:p>
          </p:txBody>
        </p:sp>
        <p:sp>
          <p:nvSpPr>
            <p:cNvPr id="9" name="Gerader Verbinder 8"/>
            <p:cNvSpPr/>
            <p:nvPr/>
          </p:nvSpPr>
          <p:spPr>
            <a:xfrm>
              <a:off x="8204760" y="3246120"/>
              <a:ext cx="0" cy="430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81638" tIns="42452" rIns="81638" bIns="42452" anchor="t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0" name="Gerader Verbinder 9"/>
            <p:cNvSpPr/>
            <p:nvPr/>
          </p:nvSpPr>
          <p:spPr>
            <a:xfrm>
              <a:off x="7701480" y="3246120"/>
              <a:ext cx="0" cy="4302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81638" tIns="42452" rIns="81638" bIns="42452" anchor="t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Predictable fragment Identification values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Security implications known from the IPv4 world:</a:t>
            </a:r>
          </a:p>
          <a:p>
            <a:pPr lvl="1"/>
            <a:r>
              <a:rPr lang="en-US" dirty="0"/>
              <a:t>idle-scanning</a:t>
            </a:r>
          </a:p>
          <a:p>
            <a:pPr lvl="1"/>
            <a:r>
              <a:rPr lang="en-US" dirty="0" err="1"/>
              <a:t>DoS</a:t>
            </a:r>
            <a:r>
              <a:rPr lang="en-US" dirty="0"/>
              <a:t> attacks (fragment ID collisions)</a:t>
            </a:r>
          </a:p>
          <a:p>
            <a:pPr lvl="0"/>
            <a:r>
              <a:rPr lang="en-US" dirty="0"/>
              <a:t>Discussed in IETF I-D: draft-ietf-6man-predictable-fragment-id</a:t>
            </a:r>
          </a:p>
          <a:p>
            <a:pPr lvl="0"/>
            <a:r>
              <a:rPr lang="en-US" dirty="0"/>
              <a:t>The frag6 tool can assess the Fragment ID generation policy: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frag6 -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eth0 -v --frag-id-policy -d fc00:1::1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What some popular IPv6 stacks do</a:t>
            </a:r>
          </a:p>
        </p:txBody>
      </p:sp>
      <p:graphicFrame>
        <p:nvGraphicFramePr>
          <p:cNvPr id="3" name="Tabellenplatzhalter 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746285710"/>
              </p:ext>
            </p:extLst>
          </p:nvPr>
        </p:nvGraphicFramePr>
        <p:xfrm>
          <a:off x="508105" y="1563688"/>
          <a:ext cx="8168351" cy="3496384"/>
        </p:xfrm>
        <a:graphic>
          <a:graphicData uri="http://schemas.openxmlformats.org/drawingml/2006/table">
            <a:tbl>
              <a:tblPr firstRow="1" bandRow="1"/>
              <a:tblGrid>
                <a:gridCol w="2992188"/>
                <a:gridCol w="5176163"/>
              </a:tblGrid>
              <a:tr h="436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Operating System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b="1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Algorithm</a:t>
                      </a:r>
                    </a:p>
                  </a:txBody>
                  <a:tcPr marL="82944" marR="82944" marT="41472" marB="41472"/>
                </a:tc>
              </a:tr>
              <a:tr h="436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FreeBSD 9.0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Randomized</a:t>
                      </a:r>
                    </a:p>
                  </a:txBody>
                  <a:tcPr marL="82944" marR="82944" marT="41472" marB="41472"/>
                </a:tc>
              </a:tr>
              <a:tr h="436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NetBSD 5.1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Randomized</a:t>
                      </a:r>
                    </a:p>
                  </a:txBody>
                  <a:tcPr marL="82944" marR="82944" marT="41472" marB="41472"/>
                </a:tc>
              </a:tr>
              <a:tr h="436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OpenBSD-current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Randomized (based on SKIPJACK)</a:t>
                      </a:r>
                    </a:p>
                  </a:txBody>
                  <a:tcPr marL="82944" marR="82944" marT="41472" marB="41472"/>
                </a:tc>
              </a:tr>
              <a:tr h="436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Linux 3.0.0-15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Predictable</a:t>
                      </a: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 (GC init. to 0, incr. by +1)</a:t>
                      </a:r>
                    </a:p>
                  </a:txBody>
                  <a:tcPr marL="82944" marR="82944" marT="41472" marB="41472"/>
                </a:tc>
              </a:tr>
              <a:tr h="436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Linux-current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Unpredictable (PDC init. to random value)</a:t>
                      </a:r>
                    </a:p>
                  </a:txBody>
                  <a:tcPr marL="82944" marR="82944" marT="41472" marB="41472"/>
                </a:tc>
              </a:tr>
              <a:tr h="43659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Solaris 10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Predictable</a:t>
                      </a: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 (PDC, init. to 0)</a:t>
                      </a:r>
                    </a:p>
                  </a:txBody>
                  <a:tcPr marL="82944" marR="82944" marT="41472" marB="41472"/>
                </a:tc>
              </a:tr>
              <a:tr h="440191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Windows 7 Home Prem.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000" b="0" i="0" u="none" strike="noStrike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Predictable</a:t>
                      </a:r>
                      <a:r>
                        <a:rPr lang="en-US" sz="2000" b="0" i="0" u="none" strike="noStrike" kern="1200">
                          <a:ln>
                            <a:noFill/>
                          </a:ln>
                          <a:latin typeface="Liberation Sans" pitchFamily="18"/>
                          <a:ea typeface="WenQuanYi Micro Hei" pitchFamily="2"/>
                          <a:cs typeface="Lohit Hindi" pitchFamily="2"/>
                        </a:rPr>
                        <a:t> (GC, init. to 0, incr. by +2)</a:t>
                      </a:r>
                    </a:p>
                  </a:txBody>
                  <a:tcPr marL="82944" marR="82944" marT="41472" marB="41472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05770" y="5242487"/>
            <a:ext cx="5215612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defRPr sz="1800"/>
            </a:pPr>
            <a:r>
              <a:rPr lang="en-US" sz="1633">
                <a:latin typeface="Liberation Sans" pitchFamily="18"/>
                <a:ea typeface="WenQuanYi Micro Hei" pitchFamily="2"/>
                <a:cs typeface="Lohit Hindi" pitchFamily="2"/>
              </a:rPr>
              <a:t>GC: Global Counter       PDC: Per-Destination Counter</a:t>
            </a:r>
          </a:p>
        </p:txBody>
      </p:sp>
    </p:spTree>
    <p:extLst>
      <p:ext uri="{BB962C8B-B14F-4D97-AF65-F5344CB8AC3E}">
        <p14:creationId xmlns:p14="http://schemas.microsoft.com/office/powerpoint/2010/main" val="466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IPv6 fragment reassembly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Security implications of overlapping fragments well-known (think </a:t>
            </a:r>
            <a:r>
              <a:rPr lang="en-US" dirty="0" err="1"/>
              <a:t>Ptacek</a:t>
            </a:r>
            <a:r>
              <a:rPr lang="en-US" dirty="0"/>
              <a:t> &amp; </a:t>
            </a:r>
            <a:r>
              <a:rPr lang="en-US" dirty="0" err="1"/>
              <a:t>Newsham</a:t>
            </a:r>
            <a:r>
              <a:rPr lang="en-US" dirty="0"/>
              <a:t>, etc,)</a:t>
            </a:r>
          </a:p>
          <a:p>
            <a:pPr lvl="0"/>
            <a:r>
              <a:rPr lang="en-US" dirty="0"/>
              <a:t>Nonsensical for IPv6, but originally allowed in the specs</a:t>
            </a:r>
          </a:p>
          <a:p>
            <a:pPr lvl="0"/>
            <a:r>
              <a:rPr lang="en-US" dirty="0"/>
              <a:t>Different implementations allow them, with different results</a:t>
            </a:r>
          </a:p>
          <a:p>
            <a:pPr lvl="0"/>
            <a:r>
              <a:rPr lang="en-US" dirty="0"/>
              <a:t>RFC 5722 updated the specs, forbidding overlapping fragments</a:t>
            </a:r>
          </a:p>
          <a:p>
            <a:pPr lvl="0"/>
            <a:r>
              <a:rPr lang="en-US" dirty="0"/>
              <a:t>Assess the fragment reassembly policy of a target with: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frag6 -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</a:t>
            </a:r>
            <a:r>
              <a:rPr lang="en-US" sz="1814" b="1" dirty="0">
                <a:solidFill>
                  <a:srgbClr val="000080"/>
                </a:solidFill>
                <a:latin typeface="Courier New" pitchFamily="49"/>
              </a:rPr>
              <a:t>IFACE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-v --frag-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reass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-policy -d </a:t>
            </a:r>
            <a:r>
              <a:rPr lang="en-US" sz="1814" b="1" dirty="0">
                <a:solidFill>
                  <a:srgbClr val="000080"/>
                </a:solidFill>
                <a:latin typeface="Courier New" pitchFamily="49"/>
              </a:rPr>
              <a:t>TARGET</a:t>
            </a:r>
          </a:p>
          <a:p>
            <a:pPr lvl="0"/>
            <a:endParaRPr lang="en-US" dirty="0">
              <a:latin typeface="Liberation Sans" pitchFamily="34"/>
            </a:endParaRPr>
          </a:p>
          <a:p>
            <a:pPr marL="0" lvl="0" indent="0">
              <a:buNone/>
            </a:pPr>
            <a:r>
              <a:rPr lang="en-US" dirty="0">
                <a:latin typeface="Liberation Sans" pitchFamily="34"/>
              </a:rPr>
              <a:t>(Results for some popular implementations </a:t>
            </a:r>
            <a:r>
              <a:rPr lang="en-US" dirty="0" smtClean="0">
                <a:latin typeface="Liberation Sans" pitchFamily="34"/>
              </a:rPr>
              <a:t>available </a:t>
            </a:r>
            <a:r>
              <a:rPr lang="en-US" dirty="0">
                <a:latin typeface="Liberation Sans" pitchFamily="34"/>
              </a:rPr>
              <a:t>at: </a:t>
            </a:r>
            <a:r>
              <a:rPr lang="en-US" dirty="0">
                <a:latin typeface="Liberation Sans" pitchFamily="34"/>
                <a:hlinkClick r:id="rId3"/>
              </a:rPr>
              <a:t>http://blog.si6networks.com</a:t>
            </a:r>
            <a:r>
              <a:rPr lang="en-US" dirty="0">
                <a:latin typeface="Liberation Sans" pitchFamily="34"/>
              </a:rPr>
              <a:t>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TCP-based Attacks</a:t>
            </a:r>
            <a:br>
              <a:rPr lang="en-US"/>
            </a:br>
            <a:r>
              <a:rPr lang="en-US" sz="2540"/>
              <a:t>Porting TCP-based attacks to the IPv6 world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IPv6-based TCP SYN-floods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tcp6 is a very flexible tool for sending IPv6-based TCP segments</a:t>
            </a:r>
          </a:p>
          <a:p>
            <a:pPr lvl="0"/>
            <a:r>
              <a:rPr lang="en-US" dirty="0"/>
              <a:t>A TCP SYN-flood attack can be performed with: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tcp6 -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</a:t>
            </a:r>
            <a:r>
              <a:rPr lang="en-US" sz="1814" b="1" dirty="0">
                <a:solidFill>
                  <a:srgbClr val="000080"/>
                </a:solidFill>
                <a:latin typeface="Courier New" pitchFamily="49"/>
              </a:rPr>
              <a:t>IFACE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-s </a:t>
            </a:r>
            <a:r>
              <a:rPr lang="en-US" sz="1814" b="1" dirty="0">
                <a:solidFill>
                  <a:srgbClr val="000080"/>
                </a:solidFill>
                <a:latin typeface="Courier New" pitchFamily="49"/>
              </a:rPr>
              <a:t>SRCPRF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-d </a:t>
            </a:r>
            <a:r>
              <a:rPr lang="en-US" sz="1814" b="1" dirty="0">
                <a:solidFill>
                  <a:srgbClr val="000080"/>
                </a:solidFill>
                <a:latin typeface="Courier New" pitchFamily="49"/>
              </a:rPr>
              <a:t>TARGET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-a </a:t>
            </a:r>
            <a:r>
              <a:rPr lang="en-US" sz="1814" b="1" dirty="0">
                <a:solidFill>
                  <a:srgbClr val="000080"/>
                </a:solidFill>
                <a:latin typeface="Courier New" pitchFamily="49"/>
              </a:rPr>
              <a:t>DSTPORT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-X S </a:t>
            </a: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\</a:t>
            </a:r>
            <a:b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</a:b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       -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F 100 -l -z 1 -v</a:t>
            </a:r>
          </a:p>
        </p:txBody>
      </p:sp>
    </p:spTree>
    <p:extLst>
      <p:ext uri="{BB962C8B-B14F-4D97-AF65-F5344CB8AC3E}">
        <p14:creationId xmlns:p14="http://schemas.microsoft.com/office/powerpoint/2010/main" val="12712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23521" y="3333921"/>
            <a:ext cx="7886880" cy="1228478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Real Life Test Results</a:t>
            </a:r>
            <a:r>
              <a:rPr lang="en-US" dirty="0"/>
              <a:t/>
            </a:r>
            <a:br>
              <a:rPr lang="en-US" dirty="0"/>
            </a:br>
            <a:r>
              <a:rPr lang="en-US" sz="2540" dirty="0" smtClean="0"/>
              <a:t>Die, firewalls, die!</a:t>
            </a:r>
            <a:endParaRPr lang="en-US" sz="254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734"/>
            <a:ext cx="9144000" cy="597453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5301208"/>
            <a:ext cx="86409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 …</a:t>
            </a:r>
            <a:endParaRPr lang="en-US" sz="6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468560" y="119063"/>
            <a:ext cx="77038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Router Advertisement Flooding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4103688" y="3335338"/>
            <a:ext cx="5040312" cy="340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Flood FW with random </a:t>
            </a:r>
            <a:r>
              <a:rPr lang="en-US" dirty="0" err="1" smtClean="0"/>
              <a:t>Ras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(prefix or route information)</a:t>
            </a:r>
          </a:p>
          <a:p>
            <a:pPr marL="0" indent="0">
              <a:buNone/>
            </a:pPr>
            <a:r>
              <a:rPr lang="en-US" dirty="0" smtClean="0"/>
              <a:t>DOS:</a:t>
            </a:r>
          </a:p>
          <a:p>
            <a:r>
              <a:rPr lang="en-US" dirty="0" smtClean="0"/>
              <a:t>Cisco IOS+ASA (fixed)</a:t>
            </a:r>
          </a:p>
          <a:p>
            <a:r>
              <a:rPr lang="en-US" dirty="0" smtClean="0"/>
              <a:t>Juniper Netscreen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244711" y="2903953"/>
            <a:ext cx="6521599" cy="166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698" y="3636624"/>
            <a:ext cx="1477943" cy="1228941"/>
          </a:xfrm>
          <a:prstGeom prst="rect">
            <a:avLst/>
          </a:prstGeom>
          <a:noFill/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691680" y="2903953"/>
            <a:ext cx="0" cy="7213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1" name="Gruppieren 30"/>
          <p:cNvGrpSpPr/>
          <p:nvPr/>
        </p:nvGrpSpPr>
        <p:grpSpPr>
          <a:xfrm>
            <a:off x="623727" y="2996952"/>
            <a:ext cx="3246657" cy="623384"/>
            <a:chOff x="623727" y="2492896"/>
            <a:chExt cx="3246657" cy="623384"/>
          </a:xfrm>
        </p:grpSpPr>
        <p:pic>
          <p:nvPicPr>
            <p:cNvPr id="8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623727" y="2492896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013687" y="2492896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359494" y="253148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793608" y="253148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163012" y="251320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483768" y="2555242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771800" y="253002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090463" y="2551790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6732240" y="2183656"/>
            <a:ext cx="0" cy="7213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37" name="Picture 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021" y="1488782"/>
            <a:ext cx="450424" cy="13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&quot;Nein&quot;-Symbol 34"/>
          <p:cNvSpPr>
            <a:spLocks noChangeAspect="1"/>
          </p:cNvSpPr>
          <p:nvPr/>
        </p:nvSpPr>
        <p:spPr>
          <a:xfrm>
            <a:off x="6372200" y="1682800"/>
            <a:ext cx="914400" cy="91440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395536" y="119063"/>
            <a:ext cx="87484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ICMPv6 Multicast Support Flooding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4294967295"/>
          </p:nvPr>
        </p:nvSpPr>
        <p:spPr>
          <a:xfrm>
            <a:off x="4103688" y="3335338"/>
            <a:ext cx="5040312" cy="340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Flood FW with random ICMPv6 MLD Router and MLD Reports.</a:t>
            </a:r>
          </a:p>
          <a:p>
            <a:pPr marL="0" indent="0">
              <a:buNone/>
            </a:pPr>
            <a:r>
              <a:rPr lang="en-US" dirty="0" smtClean="0"/>
              <a:t>DOS:</a:t>
            </a:r>
          </a:p>
          <a:p>
            <a:r>
              <a:rPr lang="en-US" dirty="0" smtClean="0"/>
              <a:t>Juniper Netscreen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244711" y="2903953"/>
            <a:ext cx="6521599" cy="166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698" y="3636624"/>
            <a:ext cx="1477943" cy="1228941"/>
          </a:xfrm>
          <a:prstGeom prst="rect">
            <a:avLst/>
          </a:prstGeom>
          <a:noFill/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691680" y="2903953"/>
            <a:ext cx="0" cy="7213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31" name="Gruppieren 30"/>
          <p:cNvGrpSpPr/>
          <p:nvPr/>
        </p:nvGrpSpPr>
        <p:grpSpPr>
          <a:xfrm>
            <a:off x="623727" y="2996952"/>
            <a:ext cx="3246657" cy="623384"/>
            <a:chOff x="623727" y="2492896"/>
            <a:chExt cx="3246657" cy="623384"/>
          </a:xfrm>
        </p:grpSpPr>
        <p:pic>
          <p:nvPicPr>
            <p:cNvPr id="8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623727" y="2492896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013687" y="2492896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359494" y="253148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793608" y="253148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163012" y="251320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483768" y="2555242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771800" y="2530027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090463" y="2551790"/>
              <a:ext cx="779921" cy="5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6732240" y="2183656"/>
            <a:ext cx="0" cy="7213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37" name="Picture 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021" y="1488782"/>
            <a:ext cx="450424" cy="13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&quot;Nein&quot;-Symbol 34"/>
          <p:cNvSpPr>
            <a:spLocks noChangeAspect="1"/>
          </p:cNvSpPr>
          <p:nvPr/>
        </p:nvSpPr>
        <p:spPr>
          <a:xfrm>
            <a:off x="6372200" y="1682800"/>
            <a:ext cx="914400" cy="91440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 dirty="0" smtClean="0"/>
              <a:t>About Fernando </a:t>
            </a:r>
            <a:r>
              <a:rPr lang="en-US" dirty="0" err="1" smtClean="0"/>
              <a:t>Gont</a:t>
            </a:r>
            <a:endParaRPr lang="en-US" dirty="0"/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Security researcher and consultant at SI6 Networks</a:t>
            </a:r>
          </a:p>
          <a:p>
            <a:pPr lvl="0"/>
            <a:r>
              <a:rPr lang="en-US"/>
              <a:t>Have worked on security assessment on communications protocols for:</a:t>
            </a:r>
          </a:p>
          <a:p>
            <a:pPr lvl="1"/>
            <a:r>
              <a:rPr lang="en-US"/>
              <a:t>UK NISCC (National Infrastructure Security Co-ordination Centre)</a:t>
            </a:r>
          </a:p>
          <a:p>
            <a:pPr lvl="1"/>
            <a:r>
              <a:rPr lang="en-US"/>
              <a:t>UK CPNI (Centre for the Protection of National Infrastructure)</a:t>
            </a:r>
          </a:p>
          <a:p>
            <a:pPr lvl="0"/>
            <a:r>
              <a:rPr lang="en-US"/>
              <a:t>Active participant at the IETF (Internet Engineering Task Force)</a:t>
            </a:r>
          </a:p>
          <a:p>
            <a:pPr lvl="0"/>
            <a:r>
              <a:rPr lang="en-US"/>
              <a:t>More information available at: </a:t>
            </a:r>
            <a:r>
              <a:rPr lang="en-US">
                <a:solidFill>
                  <a:srgbClr val="112345"/>
                </a:solidFill>
                <a:hlinkClick r:id="rId3"/>
              </a:rPr>
              <a:t>http://www.gont.com.ar</a:t>
            </a:r>
          </a:p>
        </p:txBody>
      </p:sp>
    </p:spTree>
    <p:extLst>
      <p:ext uri="{BB962C8B-B14F-4D97-AF65-F5344CB8AC3E}">
        <p14:creationId xmlns:p14="http://schemas.microsoft.com/office/powerpoint/2010/main" val="11496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9303" y="116632"/>
            <a:ext cx="8785225" cy="1143000"/>
          </a:xfrm>
        </p:spPr>
        <p:txBody>
          <a:bodyPr/>
          <a:lstStyle/>
          <a:p>
            <a:r>
              <a:rPr lang="de-DE" dirty="0" err="1" smtClean="0"/>
              <a:t>Zyxel</a:t>
            </a:r>
            <a:r>
              <a:rPr lang="de-DE" dirty="0" smtClean="0"/>
              <a:t>: </a:t>
            </a:r>
            <a:r>
              <a:rPr lang="de-DE" dirty="0" err="1" smtClean="0"/>
              <a:t>Fragmentation</a:t>
            </a:r>
            <a:r>
              <a:rPr lang="de-DE" dirty="0" smtClean="0"/>
              <a:t> == </a:t>
            </a:r>
            <a:r>
              <a:rPr lang="de-DE" dirty="0" err="1" smtClean="0"/>
              <a:t>Established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1661170" cy="1328936"/>
          </a:xfrm>
          <a:prstGeom prst="rect">
            <a:avLst/>
          </a:prstGeom>
        </p:spPr>
      </p:pic>
      <p:pic>
        <p:nvPicPr>
          <p:cNvPr id="6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3026434"/>
            <a:ext cx="782725" cy="83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026434"/>
            <a:ext cx="782725" cy="83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Halber Rahmen 36"/>
          <p:cNvSpPr/>
          <p:nvPr/>
        </p:nvSpPr>
        <p:spPr>
          <a:xfrm rot="13205996">
            <a:off x="5277029" y="2503104"/>
            <a:ext cx="288032" cy="699661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91680" y="3655910"/>
            <a:ext cx="55446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91680" y="4219927"/>
            <a:ext cx="554461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9" descr="MCj03710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3234748"/>
            <a:ext cx="658380" cy="600974"/>
          </a:xfrm>
          <a:prstGeom prst="rect">
            <a:avLst/>
          </a:prstGeom>
          <a:noFill/>
        </p:spPr>
      </p:pic>
      <p:sp>
        <p:nvSpPr>
          <p:cNvPr id="15" name="Halber Rahmen 36"/>
          <p:cNvSpPr/>
          <p:nvPr/>
        </p:nvSpPr>
        <p:spPr>
          <a:xfrm rot="13205996">
            <a:off x="5277029" y="3727559"/>
            <a:ext cx="288032" cy="699661"/>
          </a:xfrm>
          <a:prstGeom prst="half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91680" y="2708920"/>
            <a:ext cx="5544616" cy="430887"/>
            <a:chOff x="1691680" y="2708920"/>
            <a:chExt cx="5544616" cy="43088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91680" y="3068960"/>
              <a:ext cx="55446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79712" y="2708920"/>
              <a:ext cx="2376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dirty="0" smtClean="0"/>
                <a:t>TCP SYN, Port 22</a:t>
              </a:r>
              <a:endParaRPr lang="de-DE" sz="2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8975" y="3213292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TCP SYN, Port 22</a:t>
            </a:r>
            <a:endParaRPr lang="de-DE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3789040"/>
            <a:ext cx="3105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FRAG + TCP SYN, Port 22</a:t>
            </a:r>
            <a:endParaRPr lang="de-DE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03332" y="3140968"/>
            <a:ext cx="23659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 smtClean="0">
                <a:solidFill>
                  <a:srgbClr val="C00000"/>
                </a:solidFill>
              </a:rPr>
              <a:t>RULE CHANGE!</a:t>
            </a:r>
            <a:endParaRPr lang="de-DE" sz="23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1404" y="5085184"/>
            <a:ext cx="656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Zyxel</a:t>
            </a:r>
            <a:r>
              <a:rPr lang="de-DE" sz="2800" dirty="0" smtClean="0"/>
              <a:t> </a:t>
            </a:r>
            <a:r>
              <a:rPr lang="de-DE" sz="2800" dirty="0" err="1" smtClean="0"/>
              <a:t>does</a:t>
            </a:r>
            <a:r>
              <a:rPr lang="de-DE" sz="2800" dirty="0" smtClean="0"/>
              <a:t> not </a:t>
            </a:r>
            <a:r>
              <a:rPr lang="de-DE" sz="2800" dirty="0" err="1" smtClean="0"/>
              <a:t>consider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a </a:t>
            </a:r>
            <a:r>
              <a:rPr lang="de-DE" sz="2800" dirty="0" err="1" smtClean="0"/>
              <a:t>bug</a:t>
            </a:r>
            <a:r>
              <a:rPr lang="de-DE" sz="2800" dirty="0" smtClean="0"/>
              <a:t> … (</a:t>
            </a:r>
            <a:r>
              <a:rPr lang="de-DE" sz="2800" dirty="0" err="1" smtClean="0"/>
              <a:t>unfixed</a:t>
            </a:r>
            <a:r>
              <a:rPr lang="de-DE" sz="2800" dirty="0" smtClean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23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785225" cy="1143000"/>
          </a:xfrm>
        </p:spPr>
        <p:txBody>
          <a:bodyPr/>
          <a:lstStyle/>
          <a:p>
            <a:r>
              <a:rPr lang="de-DE" dirty="0" err="1" smtClean="0"/>
              <a:t>Astaro</a:t>
            </a:r>
            <a:r>
              <a:rPr lang="de-DE" dirty="0" smtClean="0"/>
              <a:t>: I </a:t>
            </a:r>
            <a:r>
              <a:rPr lang="de-DE" dirty="0" err="1" smtClean="0"/>
              <a:t>need</a:t>
            </a:r>
            <a:r>
              <a:rPr lang="de-DE" dirty="0" smtClean="0"/>
              <a:t> lots of </a:t>
            </a:r>
            <a:r>
              <a:rPr lang="de-DE" dirty="0" err="1" smtClean="0"/>
              <a:t>memory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33328"/>
            <a:ext cx="2808311" cy="118985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55576" y="3026434"/>
            <a:ext cx="6452256" cy="834614"/>
            <a:chOff x="755576" y="3026434"/>
            <a:chExt cx="6452256" cy="834614"/>
          </a:xfrm>
        </p:grpSpPr>
        <p:pic>
          <p:nvPicPr>
            <p:cNvPr id="6" name="Picture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576" y="3026434"/>
              <a:ext cx="782725" cy="83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3"/>
            <p:cNvGrpSpPr/>
            <p:nvPr/>
          </p:nvGrpSpPr>
          <p:grpSpPr>
            <a:xfrm>
              <a:off x="1649793" y="3140968"/>
              <a:ext cx="5558039" cy="609600"/>
              <a:chOff x="1649793" y="3140968"/>
              <a:chExt cx="5558039" cy="6096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649793" y="3140968"/>
                <a:ext cx="554461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649793" y="3293368"/>
                <a:ext cx="554461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649793" y="3445768"/>
                <a:ext cx="554461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663216" y="3598168"/>
                <a:ext cx="554461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663216" y="3750568"/>
                <a:ext cx="554461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/>
          <p:cNvSpPr txBox="1"/>
          <p:nvPr/>
        </p:nvSpPr>
        <p:spPr>
          <a:xfrm>
            <a:off x="971600" y="41231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FRAG ID A, Offset 0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3153746" y="4123182"/>
            <a:ext cx="264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FRAG ID A, Offset 20.000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886637" y="4123182"/>
            <a:ext cx="264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FRAG ID A, Offset 60.000</a:t>
            </a:r>
            <a:endParaRPr lang="de-DE" dirty="0"/>
          </a:p>
        </p:txBody>
      </p:sp>
      <p:grpSp>
        <p:nvGrpSpPr>
          <p:cNvPr id="22" name="Group 21"/>
          <p:cNvGrpSpPr/>
          <p:nvPr/>
        </p:nvGrpSpPr>
        <p:grpSpPr>
          <a:xfrm>
            <a:off x="971600" y="4644914"/>
            <a:ext cx="7557427" cy="369332"/>
            <a:chOff x="971600" y="4644914"/>
            <a:chExt cx="7557427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971600" y="464491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FRAG ID B, Offset 0</a:t>
              </a:r>
              <a:endParaRPr lang="de-DE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3746" y="4644914"/>
              <a:ext cx="2642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FRAG ID B, Offset 20.000</a:t>
              </a:r>
              <a:endParaRPr lang="de-DE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6637" y="4644914"/>
              <a:ext cx="2642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FRAG ID B, Offset 60.000</a:t>
              </a:r>
              <a:endParaRPr lang="de-DE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93506" y="5166646"/>
            <a:ext cx="7557427" cy="369332"/>
            <a:chOff x="993506" y="5166646"/>
            <a:chExt cx="7557427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993506" y="516664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FRAG ID C, Offset 0</a:t>
              </a:r>
              <a:endParaRPr lang="de-DE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75652" y="5166646"/>
              <a:ext cx="2642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FRAG ID C, Offset 20.000</a:t>
              </a:r>
              <a:endParaRPr lang="de-DE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08543" y="5166646"/>
              <a:ext cx="2642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FRAG ID C, Offset 60.000</a:t>
              </a:r>
              <a:endParaRPr lang="de-DE" dirty="0"/>
            </a:p>
          </p:txBody>
        </p:sp>
      </p:grpSp>
      <p:sp>
        <p:nvSpPr>
          <p:cNvPr id="24" name="&quot;Nein&quot;-Symbol 32"/>
          <p:cNvSpPr/>
          <p:nvPr/>
        </p:nvSpPr>
        <p:spPr>
          <a:xfrm>
            <a:off x="4283968" y="3021354"/>
            <a:ext cx="781237" cy="72833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295" y="188640"/>
            <a:ext cx="8785225" cy="1143000"/>
          </a:xfrm>
        </p:spPr>
        <p:txBody>
          <a:bodyPr/>
          <a:lstStyle/>
          <a:p>
            <a:r>
              <a:rPr lang="de-DE" dirty="0"/>
              <a:t>Cisco </a:t>
            </a:r>
            <a:r>
              <a:rPr lang="de-DE" dirty="0" smtClean="0"/>
              <a:t>ICMP </a:t>
            </a:r>
            <a:r>
              <a:rPr lang="de-DE" dirty="0"/>
              <a:t>ACL B</a:t>
            </a:r>
            <a:r>
              <a:rPr lang="de-DE" dirty="0" smtClean="0"/>
              <a:t>ypass</a:t>
            </a:r>
            <a:endParaRPr lang="de-DE" dirty="0"/>
          </a:p>
        </p:txBody>
      </p:sp>
      <p:sp>
        <p:nvSpPr>
          <p:cNvPr id="4" name="Rechteck 25"/>
          <p:cNvSpPr/>
          <p:nvPr/>
        </p:nvSpPr>
        <p:spPr>
          <a:xfrm>
            <a:off x="179512" y="1700808"/>
            <a:ext cx="8784976" cy="2284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449" y="2144122"/>
            <a:ext cx="847142" cy="846138"/>
          </a:xfrm>
          <a:prstGeom prst="rect">
            <a:avLst/>
          </a:prstGeom>
          <a:noFill/>
          <a:ln/>
        </p:spPr>
      </p:pic>
      <p:pic>
        <p:nvPicPr>
          <p:cNvPr id="7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353" y="2072476"/>
            <a:ext cx="896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1842106" y="2060848"/>
            <a:ext cx="4098046" cy="430887"/>
            <a:chOff x="1842106" y="1700808"/>
            <a:chExt cx="5394190" cy="430887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842106" y="2060834"/>
              <a:ext cx="5394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 anchorCtr="1"/>
            <a:lstStyle/>
            <a:p>
              <a:endParaRPr lang="en-US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94749" y="1700808"/>
              <a:ext cx="26154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dirty="0" smtClean="0"/>
                <a:t>ICMP6 Ping</a:t>
              </a:r>
              <a:endParaRPr lang="de-DE" sz="2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21274" y="1735016"/>
            <a:ext cx="678625" cy="838316"/>
            <a:chOff x="6707434" y="1556792"/>
            <a:chExt cx="678625" cy="838316"/>
          </a:xfrm>
        </p:grpSpPr>
        <p:pic>
          <p:nvPicPr>
            <p:cNvPr id="37" name="Picture 19" descr="MCj037108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07434" y="1794134"/>
              <a:ext cx="658380" cy="600974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6804248" y="1556792"/>
              <a:ext cx="5818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ACL</a:t>
              </a:r>
              <a:endParaRPr lang="de-DE" sz="22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42106" y="2482010"/>
            <a:ext cx="6258286" cy="430887"/>
            <a:chOff x="1757797" y="1824988"/>
            <a:chExt cx="5478499" cy="430887"/>
          </a:xfrm>
        </p:grpSpPr>
        <p:sp>
          <p:nvSpPr>
            <p:cNvPr id="42" name="Line 10"/>
            <p:cNvSpPr>
              <a:spLocks noChangeShapeType="1"/>
            </p:cNvSpPr>
            <p:nvPr/>
          </p:nvSpPr>
          <p:spPr bwMode="auto">
            <a:xfrm flipV="1">
              <a:off x="1757797" y="2195914"/>
              <a:ext cx="5478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lIns="0" tIns="0" rIns="0" bIns="0" anchorCtr="1"/>
            <a:lstStyle/>
            <a:p>
              <a:endParaRPr lang="en-US" sz="16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29433" y="1824988"/>
              <a:ext cx="30936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dirty="0" smtClean="0"/>
                <a:t>ICMP6 Ping </a:t>
              </a:r>
              <a:r>
                <a:rPr lang="de-DE" sz="2200" dirty="0" err="1" smtClean="0"/>
                <a:t>with</a:t>
              </a:r>
              <a:r>
                <a:rPr lang="de-DE" sz="2200" dirty="0" smtClean="0"/>
                <a:t> Router Alert</a:t>
              </a:r>
              <a:endParaRPr lang="de-DE" sz="2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29805" y="2926105"/>
            <a:ext cx="4110347" cy="430887"/>
            <a:chOff x="1757797" y="1824988"/>
            <a:chExt cx="5478499" cy="430887"/>
          </a:xfrm>
        </p:grpSpPr>
        <p:sp>
          <p:nvSpPr>
            <p:cNvPr id="48" name="Line 10"/>
            <p:cNvSpPr>
              <a:spLocks noChangeShapeType="1"/>
            </p:cNvSpPr>
            <p:nvPr/>
          </p:nvSpPr>
          <p:spPr bwMode="auto">
            <a:xfrm flipV="1">
              <a:off x="1757797" y="2195914"/>
              <a:ext cx="5478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  <a:effectLst/>
          </p:spPr>
          <p:txBody>
            <a:bodyPr lIns="0" tIns="0" rIns="0" bIns="0" anchorCtr="1"/>
            <a:lstStyle/>
            <a:p>
              <a:endParaRPr lang="en-US" sz="16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29433" y="1824988"/>
              <a:ext cx="30936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dirty="0" smtClean="0"/>
                <a:t>ICMP6 </a:t>
              </a:r>
              <a:r>
                <a:rPr lang="de-DE" sz="2200" dirty="0" err="1" smtClean="0"/>
                <a:t>Pong</a:t>
              </a:r>
              <a:r>
                <a:rPr lang="de-DE" sz="2200" dirty="0" smtClean="0"/>
                <a:t>!</a:t>
              </a:r>
              <a:endParaRPr lang="de-DE" sz="2200" dirty="0"/>
            </a:p>
          </p:txBody>
        </p:sp>
      </p:grpSp>
      <p:sp>
        <p:nvSpPr>
          <p:cNvPr id="18" name="TextBox 19"/>
          <p:cNvSpPr txBox="1"/>
          <p:nvPr/>
        </p:nvSpPr>
        <p:spPr>
          <a:xfrm>
            <a:off x="1281404" y="5085184"/>
            <a:ext cx="656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Still </a:t>
            </a:r>
            <a:r>
              <a:rPr lang="de-DE" sz="2800" dirty="0" err="1" smtClean="0"/>
              <a:t>unfixed</a:t>
            </a:r>
            <a:r>
              <a:rPr lang="de-DE" sz="2800" dirty="0" smtClean="0"/>
              <a:t> but in the </a:t>
            </a:r>
            <a:r>
              <a:rPr lang="de-DE" sz="2800" dirty="0" err="1" smtClean="0"/>
              <a:t>making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296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39303" y="188640"/>
            <a:ext cx="8785225" cy="1143000"/>
          </a:xfrm>
        </p:spPr>
        <p:txBody>
          <a:bodyPr/>
          <a:lstStyle/>
          <a:p>
            <a:r>
              <a:rPr lang="en-US" dirty="0" smtClean="0"/>
              <a:t>More!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7136078"/>
              </p:ext>
            </p:extLst>
          </p:nvPr>
        </p:nvGraphicFramePr>
        <p:xfrm>
          <a:off x="276920" y="1416050"/>
          <a:ext cx="8615561" cy="46374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3216"/>
                <a:gridCol w="1346196"/>
                <a:gridCol w="5716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CVE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PROBLEM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CVE-2004-0592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Linux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Denial of service via IPv6 + TCP header large</a:t>
                      </a:r>
                      <a:r>
                        <a:rPr lang="en-US" b="0" baseline="0" dirty="0" smtClean="0"/>
                        <a:t> option length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CVE-2006-4572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Linux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Bypass rules by</a:t>
                      </a:r>
                      <a:r>
                        <a:rPr lang="en-US" b="0" baseline="0" dirty="0" smtClean="0"/>
                        <a:t> using an extension header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CVE-2007-1497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Linux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Bypass</a:t>
                      </a:r>
                      <a:r>
                        <a:rPr lang="en-US" b="0" baseline="0" dirty="0" smtClean="0"/>
                        <a:t> rules due fragmentation states errors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CVE-2008-3816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Cisco ASA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Denial</a:t>
                      </a:r>
                      <a:r>
                        <a:rPr lang="en-US" b="0" baseline="0" dirty="0" smtClean="0"/>
                        <a:t> of service via unspecified IPv6 packet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CVE-2009-0687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OpenBSD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Denial of service when IPv4</a:t>
                      </a:r>
                      <a:r>
                        <a:rPr lang="en-US" b="0" baseline="0" dirty="0" smtClean="0"/>
                        <a:t> + ICMPv6 packet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CVE-2009-4913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Cisco ASA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Bypass rules by unknown IPv6 based packets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CVE-2011-0393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Cisco ASA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Denial of service</a:t>
                      </a:r>
                      <a:r>
                        <a:rPr lang="en-US" b="0" baseline="0" dirty="0" smtClean="0"/>
                        <a:t> with IPv6 traffic if IPv6 is not configured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 smtClean="0">
                          <a:effectLst/>
                        </a:rPr>
                        <a:t>CVE-2011-3296</a:t>
                      </a:r>
                      <a:br>
                        <a:rPr lang="de-DE" sz="1800" b="0" u="none" strike="noStrike" dirty="0" smtClean="0">
                          <a:effectLst/>
                        </a:rPr>
                      </a:br>
                      <a:r>
                        <a:rPr lang="de-DE" sz="1800" b="0" u="none" strike="noStrike" dirty="0" smtClean="0">
                          <a:effectLst/>
                        </a:rPr>
                        <a:t>CVE-2012-3058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Cisco FWSM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Denial of service</a:t>
                      </a:r>
                      <a:r>
                        <a:rPr lang="en-US" b="0" baseline="0" dirty="0" smtClean="0"/>
                        <a:t> with IPv6 Syslog messages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CVE-2012-1324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Cisco IOS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Denial</a:t>
                      </a:r>
                      <a:r>
                        <a:rPr lang="en-US" b="0" baseline="0" dirty="0" smtClean="0"/>
                        <a:t> of service with IPv6 traffic into firewall zones with IPS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>
                          <a:effectLst/>
                        </a:rPr>
                        <a:t>CVE-2012-2744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Linux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Denial of service</a:t>
                      </a:r>
                      <a:r>
                        <a:rPr lang="en-US" b="0" baseline="0" dirty="0" smtClean="0"/>
                        <a:t> with fragmented IPv6 packets</a:t>
                      </a:r>
                      <a:endParaRPr lang="en-US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u="none" strike="noStrike" dirty="0" smtClean="0">
                          <a:effectLst/>
                        </a:rPr>
                        <a:t>CVE-2012-4444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Linux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Bypass rules via overlapping fragments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984300" y="1765423"/>
            <a:ext cx="2880320" cy="4759921"/>
            <a:chOff x="5292080" y="1562099"/>
            <a:chExt cx="2880320" cy="4759921"/>
          </a:xfrm>
        </p:grpSpPr>
        <p:sp>
          <p:nvSpPr>
            <p:cNvPr id="3" name="Inhaltsplatzhalter 1"/>
            <p:cNvSpPr txBox="1">
              <a:spLocks/>
            </p:cNvSpPr>
            <p:nvPr/>
          </p:nvSpPr>
          <p:spPr>
            <a:xfrm>
              <a:off x="5292080" y="3441700"/>
              <a:ext cx="2880320" cy="28803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dirty="0" smtClean="0"/>
                <a:t>Juniper SRX</a:t>
              </a:r>
            </a:p>
            <a:p>
              <a:pPr>
                <a:lnSpc>
                  <a:spcPct val="110000"/>
                </a:lnSpc>
              </a:pPr>
              <a:r>
                <a:rPr lang="en-US" dirty="0" smtClean="0"/>
                <a:t>Fortinet</a:t>
              </a:r>
            </a:p>
            <a:p>
              <a:pPr>
                <a:lnSpc>
                  <a:spcPct val="110000"/>
                </a:lnSpc>
              </a:pPr>
              <a:r>
                <a:rPr lang="en-US" dirty="0" smtClean="0"/>
                <a:t>Checkpoint</a:t>
              </a:r>
            </a:p>
            <a:p>
              <a:pPr>
                <a:lnSpc>
                  <a:spcPct val="110000"/>
                </a:lnSpc>
              </a:pPr>
              <a:r>
                <a:rPr lang="en-US" dirty="0" smtClean="0"/>
                <a:t>…</a:t>
              </a:r>
              <a:endParaRPr lang="en-US" dirty="0"/>
            </a:p>
          </p:txBody>
        </p:sp>
        <p:pic>
          <p:nvPicPr>
            <p:cNvPr id="1028" name="Picture 4" descr="http://www.authenticandfree.com/wp-content/uploads/2011/12/angel-wing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789" y="1562099"/>
              <a:ext cx="1866901" cy="186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2411761" y="44624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?!</a:t>
            </a:r>
            <a:endParaRPr lang="en-US" sz="10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572000" y="1769987"/>
            <a:ext cx="4320480" cy="4763865"/>
            <a:chOff x="251520" y="1562099"/>
            <a:chExt cx="4320480" cy="4763865"/>
          </a:xfrm>
        </p:grpSpPr>
        <p:pic>
          <p:nvPicPr>
            <p:cNvPr id="1026" name="Picture 2" descr="http://www.freebsd.org/layout/images/beasti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035" y="1562099"/>
              <a:ext cx="1695450" cy="186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Inhaltsplatzhalter 1"/>
            <p:cNvSpPr txBox="1">
              <a:spLocks/>
            </p:cNvSpPr>
            <p:nvPr/>
          </p:nvSpPr>
          <p:spPr>
            <a:xfrm>
              <a:off x="251520" y="3445644"/>
              <a:ext cx="4320480" cy="28803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700" dirty="0" smtClean="0"/>
                <a:t>Juniper Netscreen</a:t>
              </a:r>
            </a:p>
            <a:p>
              <a:r>
                <a:rPr lang="en-US" sz="3700" dirty="0" smtClean="0"/>
                <a:t>Linux</a:t>
              </a:r>
            </a:p>
            <a:p>
              <a:r>
                <a:rPr lang="en-US" sz="3700" dirty="0" smtClean="0"/>
                <a:t>Cisco</a:t>
              </a:r>
            </a:p>
            <a:p>
              <a:r>
                <a:rPr lang="en-US" sz="3700" dirty="0" err="1" smtClean="0"/>
                <a:t>Zyxel</a:t>
              </a:r>
              <a:endParaRPr lang="en-US" sz="3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19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197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Oh, rly?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295" y="188640"/>
            <a:ext cx="8785225" cy="1143000"/>
          </a:xfrm>
        </p:spPr>
        <p:txBody>
          <a:bodyPr/>
          <a:lstStyle/>
          <a:p>
            <a:r>
              <a:rPr lang="en-US" dirty="0" smtClean="0"/>
              <a:t>The Candidates!</a:t>
            </a:r>
            <a:endParaRPr lang="en-US" dirty="0"/>
          </a:p>
        </p:txBody>
      </p:sp>
      <p:pic>
        <p:nvPicPr>
          <p:cNvPr id="2052" name="Picture 4" descr="http://www.infomars.com.bn/images/CiscoSystem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53" y="1417638"/>
            <a:ext cx="2921581" cy="18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snetsystems.com/images_gen/junip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4" y="5076142"/>
            <a:ext cx="3264297" cy="7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snetsystems.com/images_gen/forti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3" y="3501008"/>
            <a:ext cx="2857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5188484" y="1989415"/>
            <a:ext cx="3116349" cy="4031873"/>
            <a:chOff x="5188484" y="3359362"/>
            <a:chExt cx="3116349" cy="4031873"/>
          </a:xfrm>
        </p:grpSpPr>
        <p:pic>
          <p:nvPicPr>
            <p:cNvPr id="2050" name="Picture 2" descr="http://www.layer8-it.net/l8/images/partners/checkpoint/cp_ltd_vertical_po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614" y="4570771"/>
              <a:ext cx="2824386" cy="176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5188484" y="3359362"/>
              <a:ext cx="3116349" cy="40318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5600" dirty="0" smtClean="0">
                  <a:solidFill>
                    <a:srgbClr val="C00000"/>
                  </a:solidFill>
                </a:rPr>
                <a:t>X</a:t>
              </a:r>
              <a:endParaRPr lang="en-US" sz="25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174667" y="4654004"/>
            <a:ext cx="3116349" cy="2400657"/>
            <a:chOff x="5187367" y="2385649"/>
            <a:chExt cx="3116349" cy="2400657"/>
          </a:xfrm>
        </p:grpSpPr>
        <p:pic>
          <p:nvPicPr>
            <p:cNvPr id="1026" name="Picture 2" descr="http://www.qi-ict.com/pan_H_logo_large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72" y="3259584"/>
              <a:ext cx="2978101" cy="68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5187367" y="2385649"/>
              <a:ext cx="3116349" cy="2400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5000" dirty="0" smtClean="0">
                  <a:solidFill>
                    <a:srgbClr val="C00000"/>
                  </a:solidFill>
                </a:rPr>
                <a:t>X</a:t>
              </a:r>
              <a:endParaRPr lang="en-US" sz="15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8" name="Picture 4" descr="http://icom.to/s/i/a15z5jj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60" y="1362655"/>
            <a:ext cx="15716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4869160"/>
            <a:ext cx="8784976" cy="1872208"/>
          </a:xfrm>
        </p:spPr>
        <p:txBody>
          <a:bodyPr>
            <a:normAutofit/>
          </a:bodyPr>
          <a:lstStyle/>
          <a:p>
            <a:r>
              <a:rPr lang="en-US" sz="6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USGv6</a:t>
            </a:r>
            <a:endParaRPr lang="en-US" sz="6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6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a firewall do for IPv6?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64220" y="34036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Check Extension Headers</a:t>
            </a:r>
          </a:p>
          <a:p>
            <a:pPr algn="ctr"/>
            <a:r>
              <a:rPr lang="en-US" sz="2400" dirty="0"/>
              <a:t>Filter </a:t>
            </a:r>
            <a:r>
              <a:rPr lang="en-US" sz="2400" dirty="0" smtClean="0"/>
              <a:t>Extension Headers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340534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Check Extension Header Options</a:t>
            </a:r>
          </a:p>
          <a:p>
            <a:pPr algn="ctr"/>
            <a:r>
              <a:rPr lang="en-US" sz="2400" dirty="0"/>
              <a:t>Filter </a:t>
            </a:r>
            <a:r>
              <a:rPr lang="en-US" sz="2400" dirty="0" smtClean="0"/>
              <a:t>Extension Header Options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465349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Handle Fragmentation securely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5745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Handle ICMPv6 </a:t>
            </a:r>
            <a:r>
              <a:rPr lang="en-US" sz="2400" dirty="0" err="1" smtClean="0"/>
              <a:t>stateful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4584948" y="5727019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Check for harmful ICMPv6 content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394076" y="449935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rule bypass due Fragmentation</a:t>
            </a:r>
          </a:p>
          <a:p>
            <a:pPr algn="ctr"/>
            <a:r>
              <a:rPr lang="en-US" sz="2400" dirty="0"/>
              <a:t>No rule bypass due </a:t>
            </a:r>
            <a:r>
              <a:rPr lang="en-US" sz="2400" dirty="0" smtClean="0"/>
              <a:t>Extension Headers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572000" y="24836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Filter invalid source addresses</a:t>
            </a: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79512" y="231497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Correct handling of IPv6, Extension Headers and ICMPv6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Setup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8" y="2333756"/>
            <a:ext cx="7135221" cy="29674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32240" y="1475492"/>
            <a:ext cx="143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sniff here!</a:t>
            </a:r>
            <a:endParaRPr lang="en-US" b="1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6876256" y="1844824"/>
            <a:ext cx="0" cy="10801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1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 dirty="0" smtClean="0"/>
              <a:t>About Marc Heuse</a:t>
            </a:r>
            <a:endParaRPr lang="en-US" dirty="0"/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Independent security </a:t>
            </a:r>
            <a:r>
              <a:rPr lang="en-US" dirty="0"/>
              <a:t>researcher and </a:t>
            </a:r>
            <a:r>
              <a:rPr lang="en-US" dirty="0" smtClean="0"/>
              <a:t>consultant</a:t>
            </a:r>
            <a:endParaRPr lang="en-US" dirty="0"/>
          </a:p>
          <a:p>
            <a:pPr lvl="0"/>
            <a:r>
              <a:rPr lang="en-US" dirty="0" smtClean="0"/>
              <a:t>Worked at SuSE (Linux), KPMG, n.runs</a:t>
            </a:r>
            <a:endParaRPr lang="en-US" dirty="0"/>
          </a:p>
          <a:p>
            <a:r>
              <a:rPr lang="en-US" dirty="0" smtClean="0"/>
              <a:t>Founder of The Hacker’s Choice (www.thc.org)</a:t>
            </a:r>
          </a:p>
          <a:p>
            <a:r>
              <a:rPr lang="en-US" dirty="0" smtClean="0"/>
              <a:t>Author of many public security tools like thc-ipv6, hydra, </a:t>
            </a:r>
            <a:r>
              <a:rPr lang="en-US" dirty="0" err="1" smtClean="0"/>
              <a:t>amap</a:t>
            </a:r>
            <a:r>
              <a:rPr lang="en-US" dirty="0" smtClean="0"/>
              <a:t>, THC-Scan, </a:t>
            </a:r>
            <a:r>
              <a:rPr lang="en-US" dirty="0" err="1" smtClean="0"/>
              <a:t>SuSEfirewall</a:t>
            </a:r>
            <a:r>
              <a:rPr lang="en-US" dirty="0" smtClean="0"/>
              <a:t> 1 + 2, etc.</a:t>
            </a:r>
          </a:p>
          <a:p>
            <a:pPr lvl="0"/>
            <a:r>
              <a:rPr lang="en-US" dirty="0" smtClean="0"/>
              <a:t>More </a:t>
            </a:r>
            <a:r>
              <a:rPr lang="en-US" dirty="0"/>
              <a:t>information </a:t>
            </a:r>
            <a:r>
              <a:rPr lang="en-US" dirty="0" smtClean="0"/>
              <a:t>at</a:t>
            </a:r>
            <a:r>
              <a:rPr lang="en-US" dirty="0"/>
              <a:t>: </a:t>
            </a:r>
            <a:r>
              <a:rPr lang="en-US" dirty="0" smtClean="0">
                <a:solidFill>
                  <a:srgbClr val="112345"/>
                </a:solidFill>
                <a:hlinkClick r:id="rId3"/>
              </a:rPr>
              <a:t>www.mh-sec.de</a:t>
            </a:r>
            <a:endParaRPr lang="en-US" dirty="0">
              <a:solidFill>
                <a:srgbClr val="112345"/>
              </a:solidFill>
              <a:hlinkClick r:id="rId3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93096"/>
            <a:ext cx="2294370" cy="27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3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en-US" sz="6400" b="1" dirty="0" smtClean="0"/>
              <a:t>YES</a:t>
            </a:r>
          </a:p>
          <a:p>
            <a:endParaRPr lang="en-US" sz="4400" dirty="0" smtClean="0"/>
          </a:p>
          <a:p>
            <a:r>
              <a:rPr lang="en-US" sz="4400" dirty="0"/>
              <a:t>P</a:t>
            </a:r>
            <a:r>
              <a:rPr lang="en-US" sz="4400" dirty="0" smtClean="0"/>
              <a:t>lease do this</a:t>
            </a:r>
          </a:p>
          <a:p>
            <a:r>
              <a:rPr lang="en-US" sz="4400" dirty="0" smtClean="0"/>
              <a:t>at home!</a:t>
            </a:r>
            <a:endParaRPr lang="en-US" sz="4400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1654596" y="549000"/>
            <a:ext cx="5834808" cy="5760000"/>
          </a:xfrm>
          <a:prstGeom prst="ellipse">
            <a:avLst/>
          </a:prstGeom>
          <a:noFill/>
          <a:ln w="533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Filter </a:t>
            </a:r>
            <a:r>
              <a:rPr lang="de-DE" dirty="0" err="1" smtClean="0"/>
              <a:t>bypass</a:t>
            </a:r>
            <a:r>
              <a:rPr lang="de-DE" dirty="0" smtClean="0"/>
              <a:t> due EH and/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/>
              <a:t>Test </a:t>
            </a:r>
            <a:r>
              <a:rPr lang="de-DE" dirty="0" err="1"/>
              <a:t>bypass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to open port:</a:t>
            </a:r>
            <a:br>
              <a:rPr lang="de-DE" dirty="0"/>
            </a:br>
            <a:endParaRPr lang="de-DE" dirty="0"/>
          </a:p>
          <a:p>
            <a:pPr marL="0" indent="0" algn="ctr">
              <a:buNone/>
            </a:pPr>
            <a:r>
              <a:rPr lang="de-DE" sz="3000" dirty="0">
                <a:latin typeface="Source Code Pro" panose="020B0509030403020204" pitchFamily="49" charset="0"/>
              </a:rPr>
              <a:t>firewall6 eth0 </a:t>
            </a:r>
            <a:r>
              <a:rPr lang="de-DE" sz="3000" dirty="0"/>
              <a:t>2001:db8:2::2</a:t>
            </a:r>
            <a:r>
              <a:rPr lang="de-DE" sz="3000" dirty="0">
                <a:latin typeface="Source Code Pro" panose="020B0509030403020204" pitchFamily="49" charset="0"/>
              </a:rPr>
              <a:t> 80</a:t>
            </a:r>
          </a:p>
          <a:p>
            <a:pPr marL="0" indent="0">
              <a:buNone/>
            </a:pP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Liberation Sans"/>
              </a:rPr>
              <a:t>Test </a:t>
            </a:r>
            <a:r>
              <a:rPr lang="de-DE" dirty="0" err="1" smtClean="0">
                <a:latin typeface="Liberation Sans"/>
              </a:rPr>
              <a:t>bypass</a:t>
            </a:r>
            <a:r>
              <a:rPr lang="de-DE" dirty="0" smtClean="0">
                <a:latin typeface="Liberation Sans"/>
              </a:rPr>
              <a:t> </a:t>
            </a:r>
            <a:r>
              <a:rPr lang="de-DE" dirty="0" err="1" smtClean="0">
                <a:latin typeface="Liberation Sans"/>
              </a:rPr>
              <a:t>techniques</a:t>
            </a:r>
            <a:r>
              <a:rPr lang="de-DE" dirty="0" smtClean="0">
                <a:latin typeface="Liberation Sans"/>
              </a:rPr>
              <a:t> to </a:t>
            </a:r>
            <a:r>
              <a:rPr lang="de-DE" dirty="0" err="1" smtClean="0">
                <a:latin typeface="Liberation Sans"/>
              </a:rPr>
              <a:t>filtered</a:t>
            </a:r>
            <a:r>
              <a:rPr lang="de-DE" dirty="0" smtClean="0">
                <a:latin typeface="Liberation Sans"/>
              </a:rPr>
              <a:t> port:</a:t>
            </a:r>
            <a:br>
              <a:rPr lang="de-DE" dirty="0" smtClean="0">
                <a:latin typeface="Liberation Sans"/>
              </a:rPr>
            </a:br>
            <a:endParaRPr lang="de-DE" dirty="0" smtClean="0">
              <a:latin typeface="Liberation Sans"/>
            </a:endParaRPr>
          </a:p>
          <a:p>
            <a:pPr marL="0" indent="0" algn="ctr">
              <a:buNone/>
            </a:pPr>
            <a:r>
              <a:rPr lang="de-DE" sz="3000" dirty="0" smtClean="0">
                <a:latin typeface="Source Code Pro" panose="020B0509030403020204" pitchFamily="49" charset="0"/>
              </a:rPr>
              <a:t>firewall6 </a:t>
            </a:r>
            <a:r>
              <a:rPr lang="de-DE" sz="3000" dirty="0">
                <a:latin typeface="Source Code Pro" panose="020B0509030403020204" pitchFamily="49" charset="0"/>
              </a:rPr>
              <a:t>eth0 </a:t>
            </a:r>
            <a:r>
              <a:rPr lang="de-DE" sz="3000" dirty="0"/>
              <a:t>2001:db8:2::2</a:t>
            </a:r>
            <a:r>
              <a:rPr lang="de-DE" sz="3000" dirty="0" smtClean="0">
                <a:latin typeface="Source Code Pro" panose="020B0509030403020204" pitchFamily="49" charset="0"/>
              </a:rPr>
              <a:t> </a:t>
            </a:r>
            <a:r>
              <a:rPr lang="de-DE" sz="3000" dirty="0">
                <a:latin typeface="Source Code Pro" panose="020B0509030403020204" pitchFamily="49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061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All pass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67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ICMPv6 &amp; Extension Header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de-DE" dirty="0" smtClean="0">
              <a:latin typeface="+mj-lt"/>
            </a:endParaRPr>
          </a:p>
          <a:p>
            <a:pPr marL="0" indent="0">
              <a:buNone/>
            </a:pPr>
            <a:r>
              <a:rPr lang="fr-FR" sz="2800" dirty="0" smtClean="0">
                <a:latin typeface="Source Code Pro" panose="020B0509030403020204" pitchFamily="49" charset="0"/>
              </a:rPr>
              <a:t>implementation6 –p eth0 2001:db8:2::2</a:t>
            </a:r>
            <a:endParaRPr lang="de-DE" sz="28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 (Default settings)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en-US" dirty="0" smtClean="0"/>
              <a:t>Cisco</a:t>
            </a:r>
          </a:p>
          <a:p>
            <a:pPr lvl="1"/>
            <a:r>
              <a:rPr lang="en-US" dirty="0"/>
              <a:t>only Source Routing Option is dropped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extension header pass</a:t>
            </a:r>
          </a:p>
          <a:p>
            <a:r>
              <a:rPr lang="en-US" dirty="0" smtClean="0"/>
              <a:t>Fortinet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 header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Source </a:t>
            </a:r>
            <a:r>
              <a:rPr lang="en-US" dirty="0">
                <a:solidFill>
                  <a:srgbClr val="C00000"/>
                </a:solidFill>
              </a:rPr>
              <a:t>Routing Option is </a:t>
            </a:r>
            <a:r>
              <a:rPr lang="en-US" dirty="0" smtClean="0">
                <a:solidFill>
                  <a:srgbClr val="C00000"/>
                </a:solidFill>
              </a:rPr>
              <a:t>not dropped</a:t>
            </a:r>
          </a:p>
          <a:p>
            <a:r>
              <a:rPr lang="en-US" dirty="0" smtClean="0"/>
              <a:t>Juniper</a:t>
            </a:r>
          </a:p>
          <a:p>
            <a:pPr lvl="1"/>
            <a:r>
              <a:rPr lang="en-US" dirty="0"/>
              <a:t>only Source Routing Option is dropped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 header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all ICMPv6 packets get through (erroneous objects)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Fragmentation</a:t>
            </a:r>
            <a:r>
              <a:rPr lang="de-DE" dirty="0" smtClean="0"/>
              <a:t>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de-DE" sz="2800" dirty="0" smtClean="0">
                <a:latin typeface="+mn-lt"/>
              </a:rPr>
              <a:t>CPU/RAM </a:t>
            </a:r>
            <a:r>
              <a:rPr lang="de-DE" sz="2800" dirty="0" err="1" smtClean="0">
                <a:latin typeface="+mn-lt"/>
              </a:rPr>
              <a:t>exhaustion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tests</a:t>
            </a:r>
            <a:r>
              <a:rPr lang="de-DE" sz="2800" dirty="0" smtClean="0">
                <a:latin typeface="+mn-lt"/>
              </a:rPr>
              <a:t>:</a:t>
            </a:r>
            <a:br>
              <a:rPr lang="de-DE" sz="2800" dirty="0" smtClean="0">
                <a:latin typeface="+mn-lt"/>
              </a:rPr>
            </a:br>
            <a:endParaRPr lang="fr-FR" sz="2800" dirty="0" smtClean="0">
              <a:latin typeface="+mn-lt"/>
            </a:endParaRPr>
          </a:p>
          <a:p>
            <a:pPr marL="400050" lvl="1" indent="0">
              <a:buNone/>
            </a:pPr>
            <a:r>
              <a:rPr lang="fr-FR" sz="2600" dirty="0" smtClean="0">
                <a:latin typeface="Source Code Pro" panose="020B0509030403020204" pitchFamily="49" charset="0"/>
              </a:rPr>
              <a:t>for TEST in `</a:t>
            </a:r>
            <a:r>
              <a:rPr lang="fr-FR" sz="2600" dirty="0" err="1" smtClean="0">
                <a:latin typeface="Source Code Pro" panose="020B0509030403020204" pitchFamily="49" charset="0"/>
              </a:rPr>
              <a:t>seq</a:t>
            </a:r>
            <a:r>
              <a:rPr lang="fr-FR" sz="2600" dirty="0" smtClean="0">
                <a:latin typeface="Source Code Pro" panose="020B0509030403020204" pitchFamily="49" charset="0"/>
              </a:rPr>
              <a:t> 1 33`; do</a:t>
            </a:r>
          </a:p>
          <a:p>
            <a:pPr marL="400050" lvl="1" indent="0">
              <a:buNone/>
            </a:pPr>
            <a:r>
              <a:rPr lang="fr-FR" sz="2600" dirty="0" smtClean="0">
                <a:latin typeface="Source Code Pro" panose="020B0509030403020204" pitchFamily="49" charset="0"/>
              </a:rPr>
              <a:t>  timeout –s KILL 60 \</a:t>
            </a:r>
          </a:p>
          <a:p>
            <a:pPr marL="400050" lvl="1" indent="0">
              <a:buNone/>
            </a:pPr>
            <a:r>
              <a:rPr lang="fr-FR" sz="2600" dirty="0">
                <a:latin typeface="Source Code Pro" panose="020B0509030403020204" pitchFamily="49" charset="0"/>
              </a:rPr>
              <a:t> </a:t>
            </a:r>
            <a:r>
              <a:rPr lang="fr-FR" sz="2600" dirty="0" smtClean="0">
                <a:latin typeface="Source Code Pro" panose="020B0509030403020204" pitchFamily="49" charset="0"/>
              </a:rPr>
              <a:t> fragmentation6 </a:t>
            </a:r>
            <a:r>
              <a:rPr lang="fr-FR" sz="2600" dirty="0">
                <a:latin typeface="Source Code Pro" panose="020B0509030403020204" pitchFamily="49" charset="0"/>
              </a:rPr>
              <a:t>–p -f </a:t>
            </a:r>
            <a:r>
              <a:rPr lang="fr-FR" sz="2600" dirty="0" smtClean="0">
                <a:latin typeface="Source Code Pro" panose="020B0509030403020204" pitchFamily="49" charset="0"/>
              </a:rPr>
              <a:t>eth0 \</a:t>
            </a:r>
            <a:br>
              <a:rPr lang="fr-FR" sz="2600" dirty="0" smtClean="0">
                <a:latin typeface="Source Code Pro" panose="020B0509030403020204" pitchFamily="49" charset="0"/>
              </a:rPr>
            </a:br>
            <a:r>
              <a:rPr lang="fr-FR" sz="2600" dirty="0" smtClean="0">
                <a:latin typeface="Source Code Pro" panose="020B0509030403020204" pitchFamily="49" charset="0"/>
              </a:rPr>
              <a:t>   2001:db8:2</a:t>
            </a:r>
            <a:r>
              <a:rPr lang="fr-FR" sz="2600" dirty="0">
                <a:latin typeface="Source Code Pro" panose="020B0509030403020204" pitchFamily="49" charset="0"/>
              </a:rPr>
              <a:t>::2 </a:t>
            </a:r>
            <a:r>
              <a:rPr lang="fr-FR" sz="2600" dirty="0" smtClean="0">
                <a:latin typeface="Source Code Pro" panose="020B0509030403020204" pitchFamily="49" charset="0"/>
              </a:rPr>
              <a:t>$TEST</a:t>
            </a:r>
          </a:p>
          <a:p>
            <a:pPr marL="400050" lvl="1" indent="0">
              <a:buNone/>
            </a:pPr>
            <a:r>
              <a:rPr lang="fr-FR" sz="2600" dirty="0" err="1" smtClean="0">
                <a:latin typeface="Source Code Pro" panose="020B0509030403020204" pitchFamily="49" charset="0"/>
              </a:rPr>
              <a:t>done</a:t>
            </a:r>
            <a:endParaRPr lang="fr-FR" sz="2600" dirty="0" smtClean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All are shaky, showing small/medium</a:t>
            </a:r>
            <a:br>
              <a:rPr lang="en-US" sz="3200" dirty="0" smtClean="0"/>
            </a:br>
            <a:r>
              <a:rPr lang="en-US" sz="3200" dirty="0" smtClean="0"/>
              <a:t>impact on packet forwarding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40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Testing</a:t>
            </a:r>
            <a:r>
              <a:rPr lang="de-DE" dirty="0" smtClean="0"/>
              <a:t> anti-</a:t>
            </a:r>
            <a:r>
              <a:rPr lang="de-DE" dirty="0" err="1" smtClean="0"/>
              <a:t>spoofing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de-DE" sz="2800" dirty="0" smtClean="0">
                <a:latin typeface="+mn-lt"/>
              </a:rPr>
              <a:t>Network </a:t>
            </a:r>
            <a:r>
              <a:rPr lang="de-DE" sz="2800" dirty="0" err="1" smtClean="0">
                <a:latin typeface="+mn-lt"/>
              </a:rPr>
              <a:t>vendors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call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dirty="0" err="1" smtClean="0">
                <a:latin typeface="+mn-lt"/>
              </a:rPr>
              <a:t>this</a:t>
            </a:r>
            <a:r>
              <a:rPr lang="de-DE" sz="2800" dirty="0" smtClean="0">
                <a:latin typeface="+mn-lt"/>
              </a:rPr>
              <a:t> the RPF check</a:t>
            </a:r>
            <a:br>
              <a:rPr lang="de-DE" sz="2800" dirty="0" smtClean="0">
                <a:latin typeface="+mn-lt"/>
              </a:rPr>
            </a:br>
            <a:endParaRPr lang="de-DE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600" dirty="0" smtClean="0">
                <a:latin typeface="Source Code Pro" panose="020B0509030403020204" pitchFamily="49" charset="0"/>
              </a:rPr>
              <a:t>thcping6 </a:t>
            </a:r>
            <a:r>
              <a:rPr lang="en-US" sz="2600" dirty="0">
                <a:latin typeface="Source Code Pro" panose="020B0509030403020204" pitchFamily="49" charset="0"/>
              </a:rPr>
              <a:t>eth0 2001:db8:2::</a:t>
            </a:r>
            <a:r>
              <a:rPr lang="en-US" sz="2600" dirty="0" smtClean="0">
                <a:latin typeface="Source Code Pro" panose="020B0509030403020204" pitchFamily="49" charset="0"/>
              </a:rPr>
              <a:t>a 2001:db8:2</a:t>
            </a:r>
            <a:r>
              <a:rPr lang="en-US" sz="2600" dirty="0">
                <a:latin typeface="Source Code Pro" panose="020B0509030403020204" pitchFamily="49" charset="0"/>
              </a:rPr>
              <a:t>::2</a:t>
            </a:r>
            <a:endParaRPr lang="de-DE" sz="26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Fortinet does not filter the spoofed packets!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Stateful ICMPv6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de-DE" dirty="0" err="1" smtClean="0">
                <a:latin typeface="+mj-lt"/>
              </a:rPr>
              <a:t>TooBig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messages</a:t>
            </a:r>
            <a:r>
              <a:rPr lang="de-DE" dirty="0" smtClean="0">
                <a:latin typeface="+mj-lt"/>
              </a:rPr>
              <a:t> not </a:t>
            </a:r>
            <a:r>
              <a:rPr lang="de-DE" dirty="0" err="1" smtClean="0">
                <a:latin typeface="+mj-lt"/>
              </a:rPr>
              <a:t>belonging</a:t>
            </a:r>
            <a:r>
              <a:rPr lang="de-DE" dirty="0" smtClean="0">
                <a:latin typeface="+mj-lt"/>
              </a:rPr>
              <a:t> to a </a:t>
            </a:r>
            <a:r>
              <a:rPr lang="de-DE" dirty="0" err="1" smtClean="0">
                <a:latin typeface="+mj-lt"/>
              </a:rPr>
              <a:t>connection</a:t>
            </a:r>
            <a:r>
              <a:rPr lang="de-DE" dirty="0" smtClean="0">
                <a:latin typeface="+mj-lt"/>
              </a:rPr>
              <a:t>:</a:t>
            </a:r>
            <a:br>
              <a:rPr lang="de-DE" dirty="0" smtClean="0">
                <a:latin typeface="+mj-lt"/>
              </a:rPr>
            </a:br>
            <a:endParaRPr lang="de-DE" dirty="0" smtClean="0">
              <a:latin typeface="+mj-lt"/>
            </a:endParaRPr>
          </a:p>
          <a:p>
            <a:pPr marL="0" indent="0">
              <a:buNone/>
            </a:pPr>
            <a:r>
              <a:rPr lang="nl-NL" sz="2800" dirty="0" smtClean="0">
                <a:latin typeface="Source Code Pro" panose="020B0509030403020204" pitchFamily="49" charset="0"/>
              </a:rPr>
              <a:t>toobig6 </a:t>
            </a:r>
            <a:r>
              <a:rPr lang="nl-NL" sz="2800" dirty="0">
                <a:latin typeface="Source Code Pro" panose="020B0509030403020204" pitchFamily="49" charset="0"/>
              </a:rPr>
              <a:t>-u eth0 2001:db8:1::3 </a:t>
            </a:r>
            <a:r>
              <a:rPr lang="nl-NL" sz="2800" dirty="0" smtClean="0">
                <a:latin typeface="Source Code Pro" panose="020B0509030403020204" pitchFamily="49" charset="0"/>
              </a:rPr>
              <a:t>\</a:t>
            </a:r>
            <a:br>
              <a:rPr lang="nl-NL" sz="2800" dirty="0" smtClean="0">
                <a:latin typeface="Source Code Pro" panose="020B0509030403020204" pitchFamily="49" charset="0"/>
              </a:rPr>
            </a:br>
            <a:r>
              <a:rPr lang="nl-NL" sz="2800" dirty="0" smtClean="0">
                <a:latin typeface="Source Code Pro" panose="020B0509030403020204" pitchFamily="49" charset="0"/>
              </a:rPr>
              <a:t>        2001:db8:2</a:t>
            </a:r>
            <a:r>
              <a:rPr lang="nl-NL" sz="2800" dirty="0">
                <a:latin typeface="Source Code Pro" panose="020B0509030403020204" pitchFamily="49" charset="0"/>
              </a:rPr>
              <a:t>::2 1280</a:t>
            </a:r>
            <a:endParaRPr lang="de-DE" sz="28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471707"/>
              </p:ext>
            </p:extLst>
          </p:nvPr>
        </p:nvGraphicFramePr>
        <p:xfrm>
          <a:off x="457200" y="1327150"/>
          <a:ext cx="822801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platzhalter 2"/>
          <p:cNvSpPr txBox="1">
            <a:spLocks/>
          </p:cNvSpPr>
          <p:nvPr/>
        </p:nvSpPr>
        <p:spPr>
          <a:xfrm>
            <a:off x="611560" y="3740587"/>
            <a:ext cx="2746677" cy="1704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0" marR="0" lvl="1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0" marR="0" lvl="2" indent="0" rtl="0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0" marR="0" lvl="3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0" marR="0" lvl="4" indent="0" rtl="0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0" marR="0" lvl="5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0" marR="0" lvl="6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0" marR="0" lvl="7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0" marR="0" lvl="8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TCP Tests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Fragmentation Tests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Real Life Tests: Firewall </a:t>
            </a:r>
            <a:endParaRPr lang="en-US" dirty="0" smtClean="0">
              <a:solidFill>
                <a:srgbClr val="112345"/>
              </a:solidFill>
              <a:latin typeface="+mn-lt"/>
              <a:hlinkClick r:id="rId7"/>
            </a:endParaRP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3697531" y="3740586"/>
            <a:ext cx="2746677" cy="1704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0" marR="0" lvl="1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0" marR="0" lvl="2" indent="0" rtl="0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0" marR="0" lvl="3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0" marR="0" lvl="4" indent="0" rtl="0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0" marR="0" lvl="5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0" marR="0" lvl="6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0" marR="0" lvl="7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0" marR="0" lvl="8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Statistics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Network Scanning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ysClr val="windowText" lastClr="000000"/>
                </a:solidFill>
                <a:latin typeface="+mn-lt"/>
              </a:rPr>
              <a:t>Host Tracking</a:t>
            </a:r>
            <a:endParaRPr lang="en-US" dirty="0" smtClean="0">
              <a:solidFill>
                <a:srgbClr val="112345"/>
              </a:solidFill>
              <a:latin typeface="+mn-lt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26331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Juniper does not filter the spoofed packet!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(same erroneous defaults)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Harmful</a:t>
            </a:r>
            <a:r>
              <a:rPr lang="de-DE" dirty="0" smtClean="0"/>
              <a:t> ICMPv6 packet </a:t>
            </a:r>
            <a:r>
              <a:rPr lang="de-DE" dirty="0" err="1" smtClean="0"/>
              <a:t>contents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de-DE" dirty="0" err="1" smtClean="0">
                <a:latin typeface="+mj-lt"/>
              </a:rPr>
              <a:t>TooBig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message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with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impossible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small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or</a:t>
            </a:r>
            <a:r>
              <a:rPr lang="de-DE" dirty="0" smtClean="0">
                <a:latin typeface="+mj-lt"/>
              </a:rPr>
              <a:t> large </a:t>
            </a:r>
            <a:r>
              <a:rPr lang="de-DE" dirty="0" err="1" smtClean="0">
                <a:latin typeface="+mj-lt"/>
              </a:rPr>
              <a:t>values</a:t>
            </a:r>
            <a:r>
              <a:rPr lang="de-DE" dirty="0" smtClean="0">
                <a:latin typeface="+mj-lt"/>
              </a:rPr>
              <a:t>:</a:t>
            </a:r>
            <a:br>
              <a:rPr lang="de-DE" dirty="0" smtClean="0">
                <a:latin typeface="+mj-lt"/>
              </a:rPr>
            </a:br>
            <a:endParaRPr lang="de-DE" dirty="0" smtClean="0">
              <a:latin typeface="+mj-lt"/>
            </a:endParaRPr>
          </a:p>
          <a:p>
            <a:pPr marL="0" indent="0" algn="l">
              <a:buNone/>
            </a:pPr>
            <a:r>
              <a:rPr lang="nl-NL" sz="2800" dirty="0" smtClean="0">
                <a:latin typeface="Source Code Pro" panose="020B0509030403020204" pitchFamily="49" charset="0"/>
              </a:rPr>
              <a:t>toobig6 eth0 </a:t>
            </a:r>
            <a:r>
              <a:rPr lang="nl-NL" sz="2800" dirty="0">
                <a:latin typeface="Source Code Pro" panose="020B0509030403020204" pitchFamily="49" charset="0"/>
              </a:rPr>
              <a:t>2001:db8:1</a:t>
            </a:r>
            <a:r>
              <a:rPr lang="nl-NL" sz="2800" dirty="0" smtClean="0">
                <a:latin typeface="Source Code Pro" panose="020B0509030403020204" pitchFamily="49" charset="0"/>
              </a:rPr>
              <a:t>::2 \</a:t>
            </a:r>
            <a:br>
              <a:rPr lang="nl-NL" sz="2800" dirty="0" smtClean="0">
                <a:latin typeface="Source Code Pro" panose="020B0509030403020204" pitchFamily="49" charset="0"/>
              </a:rPr>
            </a:br>
            <a:r>
              <a:rPr lang="nl-NL" sz="2800" dirty="0" smtClean="0">
                <a:latin typeface="Source Code Pro" panose="020B0509030403020204" pitchFamily="49" charset="0"/>
              </a:rPr>
              <a:t>        2001:db8:2</a:t>
            </a:r>
            <a:r>
              <a:rPr lang="nl-NL" sz="2800" dirty="0">
                <a:latin typeface="Source Code Pro" panose="020B0509030403020204" pitchFamily="49" charset="0"/>
              </a:rPr>
              <a:t>::2 </a:t>
            </a:r>
            <a:r>
              <a:rPr lang="nl-NL" sz="2800" dirty="0" smtClean="0">
                <a:latin typeface="Source Code Pro" panose="020B0509030403020204" pitchFamily="49" charset="0"/>
              </a:rPr>
              <a:t>48</a:t>
            </a:r>
          </a:p>
          <a:p>
            <a:pPr marL="0" indent="0" algn="l">
              <a:buNone/>
            </a:pPr>
            <a:endParaRPr lang="de-DE" sz="2800" dirty="0" smtClean="0">
              <a:latin typeface="Source Code Pro" panose="020B0509030403020204" pitchFamily="49" charset="0"/>
            </a:endParaRPr>
          </a:p>
          <a:p>
            <a:pPr marL="0" indent="0" algn="l">
              <a:buNone/>
            </a:pPr>
            <a:r>
              <a:rPr lang="nl-NL" sz="2800" dirty="0">
                <a:latin typeface="Source Code Pro" panose="020B0509030403020204" pitchFamily="49" charset="0"/>
              </a:rPr>
              <a:t>toobig6 eth0 2001:db8:1::</a:t>
            </a:r>
            <a:r>
              <a:rPr lang="nl-NL" sz="2800" dirty="0" smtClean="0">
                <a:latin typeface="Source Code Pro" panose="020B0509030403020204" pitchFamily="49" charset="0"/>
              </a:rPr>
              <a:t>2 \</a:t>
            </a:r>
            <a:br>
              <a:rPr lang="nl-NL" sz="2800" dirty="0" smtClean="0">
                <a:latin typeface="Source Code Pro" panose="020B0509030403020204" pitchFamily="49" charset="0"/>
              </a:rPr>
            </a:br>
            <a:r>
              <a:rPr lang="nl-NL" sz="2800" dirty="0" smtClean="0">
                <a:latin typeface="Source Code Pro" panose="020B0509030403020204" pitchFamily="49" charset="0"/>
              </a:rPr>
              <a:t>        </a:t>
            </a:r>
            <a:r>
              <a:rPr lang="nl-NL" sz="2800" dirty="0">
                <a:latin typeface="Source Code Pro" panose="020B0509030403020204" pitchFamily="49" charset="0"/>
              </a:rPr>
              <a:t>2001:db8:2::2 </a:t>
            </a:r>
            <a:r>
              <a:rPr lang="nl-NL" sz="2800" dirty="0" smtClean="0">
                <a:latin typeface="Source Code Pro" panose="020B0509030403020204" pitchFamily="49" charset="0"/>
              </a:rPr>
              <a:t>100000</a:t>
            </a:r>
            <a:endParaRPr lang="nl-NL" sz="2800" dirty="0">
              <a:latin typeface="Source Code Pro" panose="020B0509030403020204" pitchFamily="49" charset="0"/>
            </a:endParaRPr>
          </a:p>
          <a:p>
            <a:pPr marL="0" indent="0" algn="ctr">
              <a:buNone/>
            </a:pPr>
            <a:endParaRPr lang="de-DE" sz="30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All let this pass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NDP Exhaustion Tests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de-DE" sz="2800" dirty="0" err="1" smtClean="0">
                <a:latin typeface="+mj-lt"/>
              </a:rPr>
              <a:t>Perform</a:t>
            </a:r>
            <a:r>
              <a:rPr lang="de-DE" sz="2800" dirty="0" smtClean="0">
                <a:latin typeface="+mj-lt"/>
              </a:rPr>
              <a:t> NDP Exhaustion </a:t>
            </a:r>
            <a:r>
              <a:rPr lang="de-DE" sz="2800" dirty="0" err="1" smtClean="0">
                <a:latin typeface="+mj-lt"/>
              </a:rPr>
              <a:t>attacks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with</a:t>
            </a:r>
            <a:r>
              <a:rPr lang="de-DE" sz="2800" dirty="0" smtClean="0">
                <a:latin typeface="+mj-lt"/>
              </a:rPr>
              <a:t> ICMPv6 </a:t>
            </a:r>
            <a:r>
              <a:rPr lang="de-DE" sz="2800" dirty="0" err="1" smtClean="0">
                <a:latin typeface="+mj-lt"/>
              </a:rPr>
              <a:t>TooBig</a:t>
            </a:r>
            <a:r>
              <a:rPr lang="de-DE" sz="2800" dirty="0" smtClean="0">
                <a:latin typeface="+mj-lt"/>
              </a:rPr>
              <a:t> and </a:t>
            </a:r>
            <a:r>
              <a:rPr lang="de-DE" sz="2800" dirty="0" err="1" smtClean="0">
                <a:latin typeface="+mj-lt"/>
              </a:rPr>
              <a:t>EchoRequest</a:t>
            </a:r>
            <a:r>
              <a:rPr lang="de-DE" sz="2800" dirty="0" smtClean="0">
                <a:latin typeface="+mj-lt"/>
              </a:rPr>
              <a:t>:</a:t>
            </a:r>
            <a:br>
              <a:rPr lang="de-DE" sz="2800" dirty="0" smtClean="0">
                <a:latin typeface="+mj-lt"/>
              </a:rPr>
            </a:br>
            <a:endParaRPr lang="de-DE" sz="2800" dirty="0" smtClean="0">
              <a:latin typeface="+mj-lt"/>
            </a:endParaRPr>
          </a:p>
          <a:p>
            <a:pPr marL="0" indent="0" algn="l">
              <a:buNone/>
            </a:pPr>
            <a:r>
              <a:rPr lang="en-US" sz="2800" dirty="0">
                <a:latin typeface="Source Code Pro" panose="020B0509030403020204" pitchFamily="49" charset="0"/>
              </a:rPr>
              <a:t>ndpexhaust26 -c –r </a:t>
            </a:r>
            <a:r>
              <a:rPr lang="en-US" sz="2800" dirty="0" smtClean="0">
                <a:latin typeface="Source Code Pro" panose="020B0509030403020204" pitchFamily="49" charset="0"/>
              </a:rPr>
              <a:t>eth0 </a:t>
            </a:r>
            <a:r>
              <a:rPr lang="en-US" sz="2800" dirty="0">
                <a:latin typeface="Source Code Pro" panose="020B0509030403020204" pitchFamily="49" charset="0"/>
              </a:rPr>
              <a:t>2001:db8:2::</a:t>
            </a:r>
            <a:endParaRPr lang="nl-NL" sz="2800" dirty="0" smtClean="0">
              <a:latin typeface="Source Code Pro" panose="020B0509030403020204" pitchFamily="49" charset="0"/>
            </a:endParaRPr>
          </a:p>
          <a:p>
            <a:pPr marL="0" indent="0" algn="l">
              <a:buNone/>
            </a:pPr>
            <a:endParaRPr lang="nl-NL" sz="2800" dirty="0">
              <a:latin typeface="Source Code Pro" panose="020B0509030403020204" pitchFamily="49" charset="0"/>
            </a:endParaRPr>
          </a:p>
          <a:p>
            <a:pPr marL="0" indent="0" algn="l">
              <a:buNone/>
            </a:pPr>
            <a:r>
              <a:rPr lang="en-US" sz="2800" dirty="0">
                <a:latin typeface="Source Code Pro" panose="020B0509030403020204" pitchFamily="49" charset="0"/>
              </a:rPr>
              <a:t>ndpexhaust26 -c –r -p </a:t>
            </a:r>
            <a:r>
              <a:rPr lang="en-US" sz="2800" dirty="0" smtClean="0">
                <a:latin typeface="Source Code Pro" panose="020B0509030403020204" pitchFamily="49" charset="0"/>
              </a:rPr>
              <a:t>eth0 \</a:t>
            </a:r>
            <a:br>
              <a:rPr lang="en-US" sz="2800" dirty="0" smtClean="0">
                <a:latin typeface="Source Code Pro" panose="020B0509030403020204" pitchFamily="49" charset="0"/>
              </a:rPr>
            </a:br>
            <a:r>
              <a:rPr lang="en-US" sz="2800" dirty="0" smtClean="0">
                <a:latin typeface="Source Code Pro" panose="020B0509030403020204" pitchFamily="49" charset="0"/>
              </a:rPr>
              <a:t>             </a:t>
            </a:r>
            <a:r>
              <a:rPr lang="en-US" sz="2800" dirty="0">
                <a:latin typeface="Source Code Pro" panose="020B0509030403020204" pitchFamily="49" charset="0"/>
              </a:rPr>
              <a:t>2001:db8:2::</a:t>
            </a:r>
            <a:endParaRPr lang="nl-NL" sz="2800" dirty="0">
              <a:latin typeface="Source Code Pro" panose="020B0509030403020204" pitchFamily="49" charset="0"/>
            </a:endParaRPr>
          </a:p>
          <a:p>
            <a:pPr marL="0" indent="0" algn="ctr">
              <a:buNone/>
            </a:pPr>
            <a:endParaRPr lang="de-DE" sz="30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Fortinet &amp; Cisco get 100% CPU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(also after doing vendor recommended settings)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SYN </a:t>
            </a:r>
            <a:r>
              <a:rPr lang="de-DE" dirty="0" err="1" smtClean="0"/>
              <a:t>Flooding</a:t>
            </a:r>
            <a:r>
              <a:rPr lang="de-DE" dirty="0" smtClean="0"/>
              <a:t> Tests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de-DE" sz="2800" dirty="0" smtClean="0">
                <a:latin typeface="+mj-lt"/>
              </a:rPr>
              <a:t>Send SYN </a:t>
            </a:r>
            <a:r>
              <a:rPr lang="de-DE" sz="2800" dirty="0" err="1" smtClean="0">
                <a:latin typeface="+mj-lt"/>
              </a:rPr>
              <a:t>packets</a:t>
            </a:r>
            <a:r>
              <a:rPr lang="de-DE" sz="2800" dirty="0" smtClean="0">
                <a:latin typeface="+mj-lt"/>
              </a:rPr>
              <a:t> to port 80 and </a:t>
            </a:r>
            <a:r>
              <a:rPr lang="de-DE" sz="2800" dirty="0" err="1" smtClean="0">
                <a:latin typeface="+mj-lt"/>
              </a:rPr>
              <a:t>random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ports</a:t>
            </a:r>
            <a:r>
              <a:rPr lang="de-DE" sz="2800" dirty="0" smtClean="0">
                <a:latin typeface="+mj-lt"/>
              </a:rPr>
              <a:t>, send SYN-ACK to </a:t>
            </a:r>
            <a:r>
              <a:rPr lang="de-DE" sz="2800" dirty="0" err="1" smtClean="0">
                <a:latin typeface="+mj-lt"/>
              </a:rPr>
              <a:t>random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ports</a:t>
            </a:r>
            <a:r>
              <a:rPr lang="de-DE" sz="2800" dirty="0" smtClean="0">
                <a:latin typeface="+mj-lt"/>
              </a:rPr>
              <a:t>, send ACK </a:t>
            </a:r>
            <a:r>
              <a:rPr lang="de-DE" sz="2800" dirty="0" err="1" smtClean="0">
                <a:latin typeface="+mj-lt"/>
              </a:rPr>
              <a:t>packets</a:t>
            </a:r>
            <a:r>
              <a:rPr lang="de-DE" sz="2800" dirty="0" smtClean="0">
                <a:latin typeface="+mj-lt"/>
              </a:rPr>
              <a:t> to port 80:</a:t>
            </a:r>
            <a:br>
              <a:rPr lang="de-DE" sz="2800" dirty="0" smtClean="0">
                <a:latin typeface="+mj-lt"/>
              </a:rPr>
            </a:br>
            <a:endParaRPr lang="de-DE" sz="2800" dirty="0" smtClean="0">
              <a:latin typeface="+mj-lt"/>
            </a:endParaRPr>
          </a:p>
          <a:p>
            <a:pPr marL="0" indent="0" algn="l">
              <a:buNone/>
            </a:pPr>
            <a:r>
              <a:rPr lang="en-US" sz="3000" dirty="0">
                <a:latin typeface="Source Code Pro" panose="020B0509030403020204" pitchFamily="49" charset="0"/>
              </a:rPr>
              <a:t>thcsyn6 eth0 2001:db8:2::2 </a:t>
            </a:r>
            <a:r>
              <a:rPr lang="en-US" sz="3000" dirty="0" smtClean="0">
                <a:latin typeface="Source Code Pro" panose="020B0509030403020204" pitchFamily="49" charset="0"/>
              </a:rPr>
              <a:t>80</a:t>
            </a:r>
          </a:p>
          <a:p>
            <a:pPr marL="0" indent="0" algn="l">
              <a:buNone/>
            </a:pPr>
            <a:r>
              <a:rPr lang="en-US" sz="3000" dirty="0">
                <a:latin typeface="Source Code Pro" panose="020B0509030403020204" pitchFamily="49" charset="0"/>
              </a:rPr>
              <a:t>thcsyn6 eth0 2001:db8:2::2 </a:t>
            </a:r>
            <a:r>
              <a:rPr lang="en-US" sz="3000" dirty="0" smtClean="0">
                <a:latin typeface="Source Code Pro" panose="020B0509030403020204" pitchFamily="49" charset="0"/>
              </a:rPr>
              <a:t>x</a:t>
            </a:r>
            <a:endParaRPr lang="de-DE" sz="3000" dirty="0">
              <a:latin typeface="Source Code Pro" panose="020B0509030403020204" pitchFamily="49" charset="0"/>
            </a:endParaRPr>
          </a:p>
          <a:p>
            <a:pPr marL="0" indent="0" algn="l">
              <a:buNone/>
            </a:pPr>
            <a:r>
              <a:rPr lang="en-US" sz="3000" dirty="0">
                <a:latin typeface="Source Code Pro" panose="020B0509030403020204" pitchFamily="49" charset="0"/>
              </a:rPr>
              <a:t>thcsyn6 </a:t>
            </a:r>
            <a:r>
              <a:rPr lang="en-US" sz="3000" dirty="0" smtClean="0">
                <a:latin typeface="Source Code Pro" panose="020B0509030403020204" pitchFamily="49" charset="0"/>
              </a:rPr>
              <a:t>–S eth0 </a:t>
            </a:r>
            <a:r>
              <a:rPr lang="en-US" sz="3000" dirty="0">
                <a:latin typeface="Source Code Pro" panose="020B0509030403020204" pitchFamily="49" charset="0"/>
              </a:rPr>
              <a:t>2001:db8:2::2 </a:t>
            </a:r>
            <a:r>
              <a:rPr lang="en-US" sz="3000" dirty="0" smtClean="0">
                <a:latin typeface="Source Code Pro" panose="020B0509030403020204" pitchFamily="49" charset="0"/>
              </a:rPr>
              <a:t>x</a:t>
            </a:r>
            <a:endParaRPr lang="de-DE" sz="3000" dirty="0">
              <a:latin typeface="Source Code Pro" panose="020B0509030403020204" pitchFamily="49" charset="0"/>
            </a:endParaRPr>
          </a:p>
          <a:p>
            <a:pPr marL="0" indent="0" algn="l">
              <a:buNone/>
            </a:pPr>
            <a:r>
              <a:rPr lang="en-US" sz="3000" dirty="0">
                <a:latin typeface="Source Code Pro" panose="020B0509030403020204" pitchFamily="49" charset="0"/>
              </a:rPr>
              <a:t>thcsyn6 </a:t>
            </a:r>
            <a:r>
              <a:rPr lang="en-US" sz="3000" dirty="0" smtClean="0">
                <a:latin typeface="Source Code Pro" panose="020B0509030403020204" pitchFamily="49" charset="0"/>
              </a:rPr>
              <a:t>–A eth0 </a:t>
            </a:r>
            <a:r>
              <a:rPr lang="en-US" sz="3000" dirty="0">
                <a:latin typeface="Source Code Pro" panose="020B0509030403020204" pitchFamily="49" charset="0"/>
              </a:rPr>
              <a:t>2001:db8:2::2 80</a:t>
            </a:r>
            <a:endParaRPr lang="de-DE" sz="3000" dirty="0">
              <a:latin typeface="Source Code Pro" panose="020B0509030403020204" pitchFamily="49" charset="0"/>
            </a:endParaRPr>
          </a:p>
          <a:p>
            <a:pPr marL="0" indent="0" algn="ctr">
              <a:buNone/>
            </a:pPr>
            <a:endParaRPr lang="de-DE" sz="3000" dirty="0" smtClean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All get 100% CPU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</a:rPr>
              <a:t>also after doing vendor recommended settings)</a:t>
            </a: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3744416"/>
          </a:xfrm>
        </p:spPr>
        <p:txBody>
          <a:bodyPr/>
          <a:lstStyle/>
          <a:p>
            <a:r>
              <a:rPr lang="en-US" dirty="0" smtClean="0"/>
              <a:t>At some point in the test: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lost all IPv6 filter rules, defaulted to open, not visible in GUI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icom.to/s/i/a15z5jj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79"/>
            <a:ext cx="2160240" cy="21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 …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tests: Remote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Source Code Pro" panose="020B0509030403020204" pitchFamily="49" charset="0"/>
              </a:rPr>
              <a:t>for </a:t>
            </a:r>
            <a:r>
              <a:rPr lang="en-US" sz="2800" dirty="0">
                <a:latin typeface="Source Code Pro" panose="020B0509030403020204" pitchFamily="49" charset="0"/>
              </a:rPr>
              <a:t>TEST in X </a:t>
            </a:r>
            <a:r>
              <a:rPr lang="en-US" sz="2800" dirty="0" smtClean="0">
                <a:latin typeface="Source Code Pro" panose="020B0509030403020204" pitchFamily="49" charset="0"/>
              </a:rPr>
              <a:t>’s 80’ 0 1; do</a:t>
            </a:r>
            <a:br>
              <a:rPr lang="en-US" sz="2800" dirty="0" smtClean="0">
                <a:latin typeface="Source Code Pro" panose="020B0509030403020204" pitchFamily="49" charset="0"/>
              </a:rPr>
            </a:br>
            <a:r>
              <a:rPr lang="en-US" sz="2800" dirty="0" smtClean="0">
                <a:latin typeface="Source Code Pro" panose="020B0509030403020204" pitchFamily="49" charset="0"/>
              </a:rPr>
              <a:t>  fuzz_ip6 </a:t>
            </a:r>
            <a:r>
              <a:rPr lang="en-US" sz="2800" dirty="0">
                <a:latin typeface="Source Code Pro" panose="020B0509030403020204" pitchFamily="49" charset="0"/>
              </a:rPr>
              <a:t>-x -n 3 -DFHIR -$TEST </a:t>
            </a:r>
            <a:r>
              <a:rPr lang="en-US" sz="2800" dirty="0" smtClean="0">
                <a:latin typeface="Source Code Pro" panose="020B0509030403020204" pitchFamily="49" charset="0"/>
              </a:rPr>
              <a:t>eth0</a:t>
            </a:r>
            <a:br>
              <a:rPr lang="en-US" sz="2800" dirty="0" smtClean="0">
                <a:latin typeface="Source Code Pro" panose="020B0509030403020204" pitchFamily="49" charset="0"/>
              </a:rPr>
            </a:br>
            <a:r>
              <a:rPr lang="en-US" sz="2800" dirty="0" smtClean="0">
                <a:latin typeface="Source Code Pro" panose="020B0509030403020204" pitchFamily="49" charset="0"/>
              </a:rPr>
              <a:t>    </a:t>
            </a:r>
            <a:r>
              <a:rPr lang="en-US" sz="2800" dirty="0">
                <a:latin typeface="Source Code Pro" panose="020B0509030403020204" pitchFamily="49" charset="0"/>
              </a:rPr>
              <a:t>2001:db8:2::2</a:t>
            </a:r>
          </a:p>
          <a:p>
            <a:pPr marL="0" indent="0">
              <a:buNone/>
            </a:pPr>
            <a:r>
              <a:rPr lang="en-US" sz="2800" dirty="0" smtClean="0">
                <a:latin typeface="Source Code Pro" panose="020B0509030403020204" pitchFamily="49" charset="0"/>
              </a:rPr>
              <a:t>done</a:t>
            </a:r>
          </a:p>
          <a:p>
            <a:pPr marL="0" indent="0">
              <a:buNone/>
            </a:pPr>
            <a:endParaRPr lang="en-US" sz="2800" dirty="0" smtClean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ource Code Pro" panose="020B0509030403020204" pitchFamily="49" charset="0"/>
              </a:rPr>
              <a:t>randicmp6 eth0 </a:t>
            </a:r>
            <a:r>
              <a:rPr lang="en-US" sz="2800" dirty="0">
                <a:latin typeface="Source Code Pro" panose="020B0509030403020204" pitchFamily="49" charset="0"/>
              </a:rPr>
              <a:t>2001:db8:2::</a:t>
            </a:r>
            <a:r>
              <a:rPr lang="en-US" sz="2800" dirty="0" smtClean="0">
                <a:latin typeface="Source Code Pro" panose="020B0509030403020204" pitchFamily="49" charset="0"/>
              </a:rPr>
              <a:t>2</a:t>
            </a:r>
            <a:endParaRPr lang="en-US" sz="28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 dirty="0" smtClean="0"/>
              <a:t>THC-IPv6 </a:t>
            </a:r>
            <a:r>
              <a:rPr lang="en-US" dirty="0"/>
              <a:t>Toolkit: Introduction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First IPv6/ICMPv6 attack toolkit for many years</a:t>
            </a:r>
          </a:p>
          <a:p>
            <a:pPr lvl="0"/>
            <a:r>
              <a:rPr lang="en-US" dirty="0" smtClean="0"/>
              <a:t>Powerful attacks</a:t>
            </a:r>
          </a:p>
          <a:p>
            <a:pPr lvl="0"/>
            <a:r>
              <a:rPr lang="en-US" dirty="0" smtClean="0"/>
              <a:t>Only minimal IPv6 knowledge required</a:t>
            </a:r>
            <a:endParaRPr lang="en-US" dirty="0"/>
          </a:p>
          <a:p>
            <a:pPr lvl="0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Only runs on Linux with Ethernet</a:t>
            </a:r>
          </a:p>
          <a:p>
            <a:pPr lvl="1"/>
            <a:r>
              <a:rPr lang="en-US" dirty="0" smtClean="0"/>
              <a:t>Rudimentary </a:t>
            </a:r>
            <a:r>
              <a:rPr lang="en-US" dirty="0"/>
              <a:t>documentation</a:t>
            </a:r>
          </a:p>
          <a:p>
            <a:pPr lvl="1"/>
            <a:r>
              <a:rPr lang="en-US" dirty="0"/>
              <a:t>Free software</a:t>
            </a:r>
          </a:p>
          <a:p>
            <a:pPr lvl="0"/>
            <a:r>
              <a:rPr lang="en-US" dirty="0"/>
              <a:t>Available at: </a:t>
            </a:r>
            <a:r>
              <a:rPr lang="en-US" dirty="0" smtClean="0">
                <a:hlinkClick r:id="rId3"/>
              </a:rPr>
              <a:t>www.thc.org/thc-ipv6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519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tests: Local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Source Code Pro" panose="020B0509030403020204" pitchFamily="49" charset="0"/>
              </a:rPr>
              <a:t>for TEST in X </a:t>
            </a:r>
            <a:r>
              <a:rPr lang="en-US" sz="2000" dirty="0" smtClean="0">
                <a:latin typeface="Source Code Pro" panose="020B0509030403020204" pitchFamily="49" charset="0"/>
              </a:rPr>
              <a:t>`</a:t>
            </a:r>
            <a:r>
              <a:rPr lang="en-US" sz="2000" dirty="0" err="1">
                <a:latin typeface="Source Code Pro" panose="020B0509030403020204" pitchFamily="49" charset="0"/>
              </a:rPr>
              <a:t>seq</a:t>
            </a:r>
            <a:r>
              <a:rPr lang="en-US" sz="2000" dirty="0">
                <a:latin typeface="Source Code Pro" panose="020B0509030403020204" pitchFamily="49" charset="0"/>
              </a:rPr>
              <a:t> </a:t>
            </a:r>
            <a:r>
              <a:rPr lang="en-US" sz="2000" dirty="0" smtClean="0">
                <a:latin typeface="Source Code Pro" panose="020B0509030403020204" pitchFamily="49" charset="0"/>
              </a:rPr>
              <a:t>0 </a:t>
            </a:r>
            <a:r>
              <a:rPr lang="en-US" sz="2000" dirty="0">
                <a:latin typeface="Source Code Pro" panose="020B0509030403020204" pitchFamily="49" charset="0"/>
              </a:rPr>
              <a:t>9`; do</a:t>
            </a:r>
            <a:br>
              <a:rPr lang="en-US" sz="2000" dirty="0">
                <a:latin typeface="Source Code Pro" panose="020B0509030403020204" pitchFamily="49" charset="0"/>
              </a:rPr>
            </a:br>
            <a:r>
              <a:rPr lang="en-US" sz="2000" dirty="0">
                <a:latin typeface="Source Code Pro" panose="020B0509030403020204" pitchFamily="49" charset="0"/>
              </a:rPr>
              <a:t>  fuzz_ip6 -x -n 3 -DFHIR -$TEST </a:t>
            </a:r>
            <a:r>
              <a:rPr lang="en-US" sz="2000" dirty="0" smtClean="0">
                <a:latin typeface="Source Code Pro" panose="020B0509030403020204" pitchFamily="49" charset="0"/>
              </a:rPr>
              <a:t>eth0</a:t>
            </a:r>
            <a:r>
              <a:rPr lang="en-US" sz="2000" dirty="0">
                <a:latin typeface="Source Code Pro" panose="020B0509030403020204" pitchFamily="49" charset="0"/>
              </a:rPr>
              <a:t> </a:t>
            </a:r>
            <a:r>
              <a:rPr lang="en-US" sz="2000" dirty="0" smtClean="0">
                <a:latin typeface="Source Code Pro" panose="020B0509030403020204" pitchFamily="49" charset="0"/>
              </a:rPr>
              <a:t>fe80::1 (FW-LL</a:t>
            </a:r>
            <a:r>
              <a:rPr lang="en-US" sz="2000" dirty="0">
                <a:latin typeface="Source Code Pro" panose="020B0509030403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Source Code Pro" panose="020B0509030403020204" pitchFamily="49" charset="0"/>
              </a:rPr>
              <a:t>done</a:t>
            </a:r>
          </a:p>
          <a:p>
            <a:pPr marL="0" indent="0">
              <a:buNone/>
            </a:pPr>
            <a:r>
              <a:rPr lang="en-US" sz="2000" dirty="0" smtClean="0">
                <a:latin typeface="Source Code Pro" panose="020B0509030403020204" pitchFamily="49" charset="0"/>
              </a:rPr>
              <a:t>dos-new-ip6 </a:t>
            </a:r>
            <a:r>
              <a:rPr lang="en-US" sz="2000" dirty="0">
                <a:latin typeface="Source Code Pro" panose="020B0509030403020204" pitchFamily="49" charset="0"/>
              </a:rPr>
              <a:t>eth0</a:t>
            </a:r>
          </a:p>
          <a:p>
            <a:pPr marL="0" indent="0">
              <a:buNone/>
            </a:pPr>
            <a:r>
              <a:rPr lang="en-US" sz="2000" dirty="0" smtClean="0">
                <a:latin typeface="Source Code Pro" panose="020B0509030403020204" pitchFamily="49" charset="0"/>
              </a:rPr>
              <a:t>flood_router26 -R eth0</a:t>
            </a:r>
          </a:p>
          <a:p>
            <a:pPr marL="0" indent="0">
              <a:buNone/>
            </a:pPr>
            <a:r>
              <a:rPr lang="en-US" sz="2000" dirty="0" smtClean="0">
                <a:latin typeface="Source Code Pro" panose="020B0509030403020204" pitchFamily="49" charset="0"/>
              </a:rPr>
              <a:t>flood_router26 -P eth0</a:t>
            </a:r>
          </a:p>
          <a:p>
            <a:pPr marL="0" indent="0">
              <a:buNone/>
            </a:pPr>
            <a:r>
              <a:rPr lang="en-US" sz="2000" dirty="0">
                <a:latin typeface="Source Code Pro" panose="020B0509030403020204" pitchFamily="49" charset="0"/>
              </a:rPr>
              <a:t>flood_router26 -</a:t>
            </a:r>
            <a:r>
              <a:rPr lang="en-US" sz="2000" dirty="0" smtClean="0">
                <a:latin typeface="Source Code Pro" panose="020B0509030403020204" pitchFamily="49" charset="0"/>
              </a:rPr>
              <a:t>s -R </a:t>
            </a:r>
            <a:r>
              <a:rPr lang="en-US" sz="2000" dirty="0">
                <a:latin typeface="Source Code Pro" panose="020B0509030403020204" pitchFamily="49" charset="0"/>
              </a:rPr>
              <a:t>eth0</a:t>
            </a:r>
          </a:p>
          <a:p>
            <a:pPr marL="0" indent="0">
              <a:buNone/>
            </a:pPr>
            <a:r>
              <a:rPr lang="en-US" sz="2000" dirty="0">
                <a:latin typeface="Source Code Pro" panose="020B0509030403020204" pitchFamily="49" charset="0"/>
              </a:rPr>
              <a:t>flood_router26 -</a:t>
            </a:r>
            <a:r>
              <a:rPr lang="en-US" sz="2000" dirty="0" smtClean="0">
                <a:latin typeface="Source Code Pro" panose="020B0509030403020204" pitchFamily="49" charset="0"/>
              </a:rPr>
              <a:t>s -P </a:t>
            </a:r>
            <a:r>
              <a:rPr lang="en-US" sz="2000" dirty="0">
                <a:latin typeface="Source Code Pro" panose="020B0509030403020204" pitchFamily="49" charset="0"/>
              </a:rPr>
              <a:t>eth0</a:t>
            </a:r>
          </a:p>
          <a:p>
            <a:pPr marL="0" indent="0">
              <a:buNone/>
            </a:pPr>
            <a:r>
              <a:rPr lang="en-US" sz="2000" dirty="0" smtClean="0">
                <a:latin typeface="Source Code Pro" panose="020B0509030403020204" pitchFamily="49" charset="0"/>
              </a:rPr>
              <a:t>flood_advertise6 eth0 fe80::1 (FW-LL)</a:t>
            </a:r>
          </a:p>
          <a:p>
            <a:pPr marL="0" indent="0">
              <a:buNone/>
            </a:pPr>
            <a:r>
              <a:rPr lang="en-US" sz="2000" dirty="0" smtClean="0">
                <a:latin typeface="Source Code Pro" panose="020B0509030403020204" pitchFamily="49" charset="0"/>
              </a:rPr>
              <a:t>flood_solicitate6 eth0 fe80::1 </a:t>
            </a:r>
            <a:r>
              <a:rPr lang="en-US" sz="2000" dirty="0">
                <a:latin typeface="Source Code Pro" panose="020B0509030403020204" pitchFamily="49" charset="0"/>
              </a:rPr>
              <a:t>(FW-LL)</a:t>
            </a:r>
            <a:endParaRPr lang="en-US" sz="2000" dirty="0" smtClean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Source Code Pro" panose="020B0509030403020204" pitchFamily="49" charset="0"/>
              </a:rPr>
              <a:t>flood_mld26 eth0</a:t>
            </a:r>
          </a:p>
          <a:p>
            <a:pPr marL="0" indent="0">
              <a:buNone/>
            </a:pPr>
            <a:r>
              <a:rPr lang="en-US" sz="2000" dirty="0">
                <a:latin typeface="Source Code Pro" panose="020B0509030403020204" pitchFamily="49" charset="0"/>
              </a:rPr>
              <a:t>f</a:t>
            </a:r>
            <a:r>
              <a:rPr lang="en-US" sz="2000" dirty="0" smtClean="0">
                <a:latin typeface="Source Code Pro" panose="020B0509030403020204" pitchFamily="49" charset="0"/>
              </a:rPr>
              <a:t>lood_mldrouter6 eth0</a:t>
            </a:r>
            <a:endParaRPr lang="en-US" sz="20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Addressing</a:t>
            </a:r>
            <a:br>
              <a:rPr lang="en-US"/>
            </a:br>
            <a:r>
              <a:rPr lang="en-US" sz="2540"/>
              <a:t> Analyzing IPv6 Addresses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s-AR"/>
              <a:t>Analyzing IPv6 Address Types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dirty="0"/>
              <a:t>The </a:t>
            </a:r>
            <a:r>
              <a:rPr lang="es-AR" dirty="0" smtClean="0"/>
              <a:t>addr6 </a:t>
            </a:r>
            <a:r>
              <a:rPr lang="es-AR" dirty="0"/>
              <a:t>tool can analyze IPv6 addresses</a:t>
            </a:r>
          </a:p>
          <a:p>
            <a:pPr lvl="0"/>
            <a:r>
              <a:rPr lang="es-AR" dirty="0"/>
              <a:t>Example:</a:t>
            </a:r>
          </a:p>
          <a:p>
            <a:pPr marL="0" lvl="0" indent="0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  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-a </a:t>
            </a:r>
            <a:r>
              <a:rPr lang="es-AR" b="1" dirty="0">
                <a:solidFill>
                  <a:srgbClr val="000080"/>
                </a:solidFill>
                <a:latin typeface="Courier New" pitchFamily="49"/>
              </a:rPr>
              <a:t>ADDRESS</a:t>
            </a:r>
          </a:p>
          <a:p>
            <a:pPr lvl="0"/>
            <a:r>
              <a:rPr lang="es-AR" dirty="0"/>
              <a:t>Format:</a:t>
            </a:r>
          </a:p>
          <a:p>
            <a:pPr marL="0" lvl="0" indent="0">
              <a:buNone/>
            </a:pPr>
            <a:r>
              <a:rPr lang="es-AR" b="1" dirty="0" smtClean="0">
                <a:solidFill>
                  <a:srgbClr val="000080"/>
                </a:solidFill>
                <a:latin typeface="Courier New" pitchFamily="49"/>
              </a:rPr>
              <a:t>   type</a:t>
            </a:r>
            <a:r>
              <a:rPr lang="es-AR" b="1" dirty="0" smtClean="0">
                <a:latin typeface="Courier New" pitchFamily="49"/>
              </a:rPr>
              <a:t>=</a:t>
            </a:r>
            <a:r>
              <a:rPr lang="es-AR" b="1" dirty="0" smtClean="0">
                <a:solidFill>
                  <a:srgbClr val="000080"/>
                </a:solidFill>
                <a:latin typeface="Courier New" pitchFamily="49"/>
              </a:rPr>
              <a:t>subtype</a:t>
            </a:r>
            <a:r>
              <a:rPr lang="es-AR" b="1" dirty="0" smtClean="0">
                <a:latin typeface="Courier New" pitchFamily="49"/>
              </a:rPr>
              <a:t>=</a:t>
            </a:r>
            <a:r>
              <a:rPr lang="es-AR" b="1" dirty="0" smtClean="0">
                <a:solidFill>
                  <a:srgbClr val="000080"/>
                </a:solidFill>
                <a:latin typeface="Courier New" pitchFamily="49"/>
              </a:rPr>
              <a:t>scope</a:t>
            </a:r>
            <a:r>
              <a:rPr lang="es-AR" b="1" dirty="0" smtClean="0">
                <a:latin typeface="Courier New" pitchFamily="49"/>
              </a:rPr>
              <a:t>=</a:t>
            </a:r>
            <a:r>
              <a:rPr lang="es-AR" b="1" dirty="0" smtClean="0">
                <a:solidFill>
                  <a:srgbClr val="000080"/>
                </a:solidFill>
                <a:latin typeface="Courier New" pitchFamily="49"/>
              </a:rPr>
              <a:t>IID_type</a:t>
            </a:r>
            <a:r>
              <a:rPr lang="es-AR" b="1" dirty="0" smtClean="0">
                <a:latin typeface="Courier New" pitchFamily="49"/>
              </a:rPr>
              <a:t>=</a:t>
            </a:r>
            <a:r>
              <a:rPr lang="es-AR" b="1" dirty="0" smtClean="0">
                <a:solidFill>
                  <a:srgbClr val="000080"/>
                </a:solidFill>
                <a:latin typeface="Courier New" pitchFamily="49"/>
              </a:rPr>
              <a:t>IID_subtype</a:t>
            </a:r>
            <a:endParaRPr lang="es-AR" b="1" dirty="0">
              <a:solidFill>
                <a:srgbClr val="000080"/>
              </a:solidFill>
              <a:latin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29703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s-AR"/>
              <a:t>Filtering IPv6 addresses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/>
              <a:t>When assessing networks, lists of IPv6 are produced</a:t>
            </a:r>
          </a:p>
          <a:p>
            <a:pPr lvl="0"/>
            <a:r>
              <a:rPr lang="es-AR"/>
              <a:t>Not all addresses in the list might be useful</a:t>
            </a:r>
          </a:p>
          <a:p>
            <a:pPr lvl="0"/>
            <a:r>
              <a:rPr lang="es-AR"/>
              <a:t>It is may be useful to filter a group of IPv6 addresses:</a:t>
            </a:r>
          </a:p>
          <a:p>
            <a:pPr lvl="1"/>
            <a:r>
              <a:rPr lang="es-AR"/>
              <a:t>Remove duplicates from a list</a:t>
            </a:r>
          </a:p>
          <a:p>
            <a:pPr lvl="1"/>
            <a:r>
              <a:rPr lang="es-AR"/>
              <a:t>Remove addresses that do not belong to a specific prefix</a:t>
            </a:r>
          </a:p>
          <a:p>
            <a:pPr lvl="1"/>
            <a:r>
              <a:rPr lang="es-AR"/>
              <a:t>Obtain addresses of a specific scope</a:t>
            </a:r>
          </a:p>
          <a:p>
            <a:pPr lvl="1"/>
            <a:r>
              <a:rPr lang="es-AR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280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s-AR"/>
              <a:t>Filtering IPv6 addresses (II)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dirty="0">
                <a:latin typeface="Liberation Sans" pitchFamily="34"/>
              </a:rPr>
              <a:t>Remove duplicate addresses:</a:t>
            </a:r>
          </a:p>
          <a:p>
            <a:pPr marL="0" lvl="0" indent="0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   cat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LIST.TXT |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-i -q</a:t>
            </a:r>
          </a:p>
          <a:p>
            <a:pPr lvl="0"/>
            <a:r>
              <a:rPr lang="es-AR" dirty="0">
                <a:latin typeface="Liberation Sans" pitchFamily="34"/>
              </a:rPr>
              <a:t>Accept (or block) specific prefixes:</a:t>
            </a:r>
          </a:p>
          <a:p>
            <a:pPr marL="0" lvl="0" indent="0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   cat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LIST.TXT |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--accept </a:t>
            </a:r>
            <a:r>
              <a:rPr lang="es-AR" b="1" dirty="0">
                <a:solidFill>
                  <a:srgbClr val="000080"/>
                </a:solidFill>
                <a:latin typeface="Courier New" pitchFamily="49"/>
              </a:rPr>
              <a:t>PREFIX</a:t>
            </a:r>
          </a:p>
          <a:p>
            <a:pPr lvl="0"/>
            <a:r>
              <a:rPr lang="es-AR" dirty="0">
                <a:latin typeface="Liberation Sans" pitchFamily="34"/>
              </a:rPr>
              <a:t>Accept (or block) address types:</a:t>
            </a:r>
          </a:p>
          <a:p>
            <a:pPr marL="0" lvl="0" indent="0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   cat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LIST.TXT |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--accept-type</a:t>
            </a:r>
            <a:r>
              <a:rPr lang="es-AR" b="1" dirty="0">
                <a:latin typeface="Courier New" pitchFamily="49"/>
              </a:rPr>
              <a:t> </a:t>
            </a:r>
            <a:r>
              <a:rPr lang="es-AR" b="1" dirty="0">
                <a:solidFill>
                  <a:srgbClr val="000080"/>
                </a:solidFill>
                <a:latin typeface="Courier New" pitchFamily="49"/>
              </a:rPr>
              <a:t>TYPE</a:t>
            </a:r>
          </a:p>
          <a:p>
            <a:pPr lvl="1"/>
            <a:r>
              <a:rPr lang="es-AR" dirty="0">
                <a:latin typeface="Liberation Sans" pitchFamily="34"/>
              </a:rPr>
              <a:t>Types: unicast, unspec, multicast</a:t>
            </a:r>
          </a:p>
        </p:txBody>
      </p:sp>
    </p:spTree>
    <p:extLst>
      <p:ext uri="{BB962C8B-B14F-4D97-AF65-F5344CB8AC3E}">
        <p14:creationId xmlns:p14="http://schemas.microsoft.com/office/powerpoint/2010/main" val="31741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s-AR"/>
              <a:t>Filtering IPv6 addresses (III)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dirty="0">
                <a:latin typeface="Liberation Sans" pitchFamily="34"/>
              </a:rPr>
              <a:t>Accept (or block) address scopes:</a:t>
            </a:r>
          </a:p>
          <a:p>
            <a:pPr lvl="0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 cat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LIST.TXT |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--accept-scope </a:t>
            </a:r>
            <a:r>
              <a:rPr lang="es-AR" b="1" dirty="0">
                <a:solidFill>
                  <a:srgbClr val="000080"/>
                </a:solidFill>
                <a:latin typeface="Courier New" pitchFamily="49"/>
              </a:rPr>
              <a:t>SCOPE</a:t>
            </a:r>
          </a:p>
          <a:p>
            <a:pPr lvl="1"/>
            <a:r>
              <a:rPr lang="es-AR" dirty="0">
                <a:latin typeface="Liberation Sans" pitchFamily="34"/>
              </a:rPr>
              <a:t>Scopes: interface, link, admin, site, local, global...</a:t>
            </a:r>
          </a:p>
          <a:p>
            <a:pPr lvl="0"/>
            <a:r>
              <a:rPr lang="es-AR" dirty="0">
                <a:latin typeface="Liberation Sans" pitchFamily="34"/>
              </a:rPr>
              <a:t>Accept (or block) unicast address types:</a:t>
            </a:r>
          </a:p>
          <a:p>
            <a:pPr lvl="0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 cat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LIST.TXT |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--accept-utype </a:t>
            </a:r>
            <a:r>
              <a:rPr lang="es-AR" b="1" dirty="0">
                <a:solidFill>
                  <a:srgbClr val="000080"/>
                </a:solidFill>
                <a:latin typeface="Courier New" pitchFamily="49"/>
              </a:rPr>
              <a:t>TYPE</a:t>
            </a:r>
          </a:p>
          <a:p>
            <a:pPr lvl="1"/>
            <a:r>
              <a:rPr lang="es-AR" dirty="0">
                <a:solidFill>
                  <a:srgbClr val="000000"/>
                </a:solidFill>
                <a:latin typeface="Liberation Sans" pitchFamily="34"/>
              </a:rPr>
              <a:t>Types: loopback, ipv4-compat, ipv4-mapped, link-local, site-local, unique-local, 6to4, teredo, global</a:t>
            </a:r>
          </a:p>
          <a:p>
            <a:pPr lvl="0"/>
            <a:r>
              <a:rPr lang="es-AR" dirty="0"/>
              <a:t>Accept (or block) IID types</a:t>
            </a:r>
            <a:r>
              <a:rPr lang="es-AR" dirty="0" smtClean="0"/>
              <a:t>:</a:t>
            </a:r>
          </a:p>
          <a:p>
            <a:pPr lvl="1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cat LIST.TXT |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--accept-iid </a:t>
            </a:r>
            <a:r>
              <a:rPr lang="es-AR" b="1" dirty="0" smtClean="0">
                <a:solidFill>
                  <a:srgbClr val="000080"/>
                </a:solidFill>
                <a:latin typeface="Courier New" pitchFamily="49"/>
              </a:rPr>
              <a:t>TYPE</a:t>
            </a:r>
          </a:p>
          <a:p>
            <a:pPr lvl="1"/>
            <a:r>
              <a:rPr lang="es-AR" dirty="0" smtClean="0">
                <a:latin typeface="Liberation Sans" pitchFamily="34"/>
              </a:rPr>
              <a:t>Types</a:t>
            </a:r>
            <a:r>
              <a:rPr lang="es-AR" dirty="0">
                <a:latin typeface="Liberation Sans" pitchFamily="34"/>
              </a:rPr>
              <a:t>: ieee, isatap, ipv4-32, ipv4-64, ipv4, embed-port, embed-port-rev, embed-port-all, low-byte, byte-pattern, random</a:t>
            </a:r>
          </a:p>
        </p:txBody>
      </p:sp>
    </p:spTree>
    <p:extLst>
      <p:ext uri="{BB962C8B-B14F-4D97-AF65-F5344CB8AC3E}">
        <p14:creationId xmlns:p14="http://schemas.microsoft.com/office/powerpoint/2010/main" val="10297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s-AR"/>
              <a:t>Producing statistics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AR" dirty="0"/>
              <a:t>The </a:t>
            </a:r>
            <a:r>
              <a:rPr lang="es-AR" dirty="0" smtClean="0"/>
              <a:t>addr6 </a:t>
            </a:r>
            <a:r>
              <a:rPr lang="es-AR" dirty="0"/>
              <a:t>tool can produce statistics based on a group of IPv6 addresses</a:t>
            </a:r>
          </a:p>
          <a:p>
            <a:pPr lvl="0"/>
            <a:r>
              <a:rPr lang="es-AR" dirty="0"/>
              <a:t>Example:</a:t>
            </a:r>
          </a:p>
          <a:p>
            <a:pPr marL="0" lvl="0" indent="0">
              <a:buNone/>
            </a:pP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   cat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LIST.TXT | </a:t>
            </a:r>
            <a:r>
              <a:rPr lang="es-AR" b="1" dirty="0" smtClean="0">
                <a:solidFill>
                  <a:srgbClr val="000000"/>
                </a:solidFill>
                <a:latin typeface="Courier New" pitchFamily="49"/>
              </a:rPr>
              <a:t>addr6 </a:t>
            </a:r>
            <a:r>
              <a:rPr lang="es-AR" b="1" dirty="0">
                <a:solidFill>
                  <a:srgbClr val="000000"/>
                </a:solidFill>
                <a:latin typeface="Courier New" pitchFamily="49"/>
              </a:rPr>
              <a:t>-i -s</a:t>
            </a:r>
          </a:p>
        </p:txBody>
      </p:sp>
    </p:spTree>
    <p:extLst>
      <p:ext uri="{BB962C8B-B14F-4D97-AF65-F5344CB8AC3E}">
        <p14:creationId xmlns:p14="http://schemas.microsoft.com/office/powerpoint/2010/main" val="31394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Addressing</a:t>
            </a:r>
            <a:br>
              <a:rPr lang="en-US"/>
            </a:br>
            <a:r>
              <a:rPr lang="en-US" sz="2540"/>
              <a:t>An assessment of the public IPv6 Internet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80357" y="287906"/>
            <a:ext cx="8228763" cy="502573"/>
          </a:xfrm>
        </p:spPr>
        <p:txBody>
          <a:bodyPr>
            <a:spAutoFit/>
          </a:bodyPr>
          <a:lstStyle/>
          <a:p>
            <a:pPr lvl="0"/>
            <a:r>
              <a:rPr lang="en-US"/>
              <a:t>IPv6 address distribution for web servers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5" y="1750850"/>
            <a:ext cx="8286476" cy="33260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24" y="5425162"/>
            <a:ext cx="6840760" cy="7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80357" y="287906"/>
            <a:ext cx="8228763" cy="502573"/>
          </a:xfrm>
        </p:spPr>
        <p:txBody>
          <a:bodyPr>
            <a:spAutoFit/>
          </a:bodyPr>
          <a:lstStyle/>
          <a:p>
            <a:pPr lvl="0"/>
            <a:r>
              <a:rPr lang="en-US"/>
              <a:t>IPv6 address distribution for mail servers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8" y="1772816"/>
            <a:ext cx="8248342" cy="33107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24" y="5425162"/>
            <a:ext cx="6840760" cy="7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SI6 Networks' IPv6 Toolkit: Introduction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For ages, THC's IPv6 attack suite (</a:t>
            </a:r>
            <a:r>
              <a:rPr lang="en-US" dirty="0">
                <a:hlinkClick r:id="rId3"/>
              </a:rPr>
              <a:t>http://www.thc.org</a:t>
            </a:r>
            <a:r>
              <a:rPr lang="en-US" dirty="0"/>
              <a:t>) </a:t>
            </a:r>
            <a:r>
              <a:rPr lang="en-US" dirty="0" smtClean="0"/>
              <a:t>has been </a:t>
            </a:r>
            <a:r>
              <a:rPr lang="en-US" dirty="0"/>
              <a:t>the only publicly-available IPv6 security toolkit</a:t>
            </a:r>
          </a:p>
          <a:p>
            <a:pPr lvl="0"/>
            <a:r>
              <a:rPr lang="en-US" dirty="0"/>
              <a:t>We've produced “SI6 Networks' IPv6 toolkit”</a:t>
            </a:r>
          </a:p>
          <a:p>
            <a:pPr lvl="0"/>
            <a:r>
              <a:rPr lang="en-US" dirty="0"/>
              <a:t>SI6 Networks' IPv6 Toolkit goals:</a:t>
            </a:r>
          </a:p>
          <a:p>
            <a:pPr lvl="1"/>
            <a:r>
              <a:rPr lang="en-US" dirty="0"/>
              <a:t>Security analysis and trouble-shooting of IPv6 networks and implementations</a:t>
            </a:r>
          </a:p>
          <a:p>
            <a:pPr lvl="1"/>
            <a:r>
              <a:rPr lang="en-US" dirty="0"/>
              <a:t>Clean, portable, and secure code</a:t>
            </a:r>
          </a:p>
          <a:p>
            <a:pPr lvl="1"/>
            <a:r>
              <a:rPr lang="en-US" dirty="0"/>
              <a:t>Good documentation</a:t>
            </a:r>
          </a:p>
          <a:p>
            <a:pPr lvl="1"/>
            <a:r>
              <a:rPr lang="en-US" dirty="0"/>
              <a:t>Free software</a:t>
            </a:r>
          </a:p>
          <a:p>
            <a:pPr lvl="0"/>
            <a:r>
              <a:rPr lang="en-US" dirty="0"/>
              <a:t>Available at: </a:t>
            </a:r>
            <a:r>
              <a:rPr lang="en-US" dirty="0">
                <a:hlinkClick r:id="rId4"/>
              </a:rPr>
              <a:t>http://www.si6etworks.com/tools/ipv6toolkit</a:t>
            </a:r>
          </a:p>
        </p:txBody>
      </p:sp>
    </p:spTree>
    <p:extLst>
      <p:ext uri="{BB962C8B-B14F-4D97-AF65-F5344CB8AC3E}">
        <p14:creationId xmlns:p14="http://schemas.microsoft.com/office/powerpoint/2010/main" val="28753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80357" y="287906"/>
            <a:ext cx="8228763" cy="502573"/>
          </a:xfrm>
        </p:spPr>
        <p:txBody>
          <a:bodyPr>
            <a:spAutoFit/>
          </a:bodyPr>
          <a:lstStyle/>
          <a:p>
            <a:pPr lvl="0"/>
            <a:r>
              <a:rPr lang="en-US"/>
              <a:t>IPv6 address distribution for DNS servers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3" y="1770144"/>
            <a:ext cx="8237767" cy="330653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24" y="5425162"/>
            <a:ext cx="6840760" cy="7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35726" y="98580"/>
            <a:ext cx="7464201" cy="781752"/>
          </a:xfrm>
        </p:spPr>
        <p:txBody>
          <a:bodyPr>
            <a:spAutoFit/>
          </a:bodyPr>
          <a:lstStyle/>
          <a:p>
            <a:pPr lvl="0"/>
            <a:r>
              <a:rPr lang="en-US"/>
              <a:t>IPv6 address distribution for clients </a:t>
            </a:r>
            <a:r>
              <a:rPr lang="en-US" sz="1814"/>
              <a:t>(M. Ford)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60" y="1377445"/>
            <a:ext cx="4928680" cy="41031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24" y="5791058"/>
            <a:ext cx="6840760" cy="7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Addressing</a:t>
            </a:r>
            <a:br>
              <a:rPr lang="en-US"/>
            </a:br>
            <a:r>
              <a:rPr lang="en-US" sz="2540"/>
              <a:t>Address-scanning attacks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80357" y="287906"/>
            <a:ext cx="8228763" cy="502573"/>
          </a:xfrm>
        </p:spPr>
        <p:txBody>
          <a:bodyPr>
            <a:spAutoFit/>
          </a:bodyPr>
          <a:lstStyle/>
          <a:p>
            <a:pPr lvl="0"/>
            <a:r>
              <a:rPr lang="en-US"/>
              <a:t>IPv6 host scanning attacks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084503" y="1742183"/>
            <a:ext cx="4206959" cy="2412234"/>
          </a:xfrm>
        </p:spPr>
        <p:txBody>
          <a:bodyPr/>
          <a:lstStyle/>
          <a:p>
            <a:pPr lvl="0" algn="ctr">
              <a:buNone/>
            </a:pPr>
            <a:r>
              <a:rPr lang="en-US" sz="2358"/>
              <a:t>“Thanks to the increased IPv6 address space, IPv6 host scanning attacks are unfeasible. Scanning a /64 would take 500.000.000 years”</a:t>
            </a:r>
          </a:p>
          <a:p>
            <a:pPr lvl="0" algn="r">
              <a:buNone/>
            </a:pPr>
            <a:r>
              <a:rPr lang="en-US" sz="1633"/>
              <a:t>– Urban legend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0142" y="4562281"/>
            <a:ext cx="8926500" cy="45702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algn="ctr" hangingPunct="0">
              <a:defRPr sz="2800">
                <a:solidFill>
                  <a:srgbClr val="000000"/>
                </a:solidFill>
              </a:defRPr>
            </a:pPr>
            <a:r>
              <a:rPr lang="en-US" sz="2540" b="1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We know the search space for a /64 is </a:t>
            </a:r>
            <a:r>
              <a:rPr lang="en-US" sz="2540" b="1">
                <a:solidFill>
                  <a:srgbClr val="FF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not</a:t>
            </a:r>
            <a:r>
              <a:rPr lang="en-US" sz="2540" b="1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2</a:t>
            </a:r>
            <a:r>
              <a:rPr lang="en-US" sz="2540" b="1" baseline="300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64</a:t>
            </a:r>
            <a:r>
              <a:rPr lang="en-US" sz="2540" b="1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 addresses!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3100794" cy="2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addresses embedding IEEE IDs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>
          <a:xfrm>
            <a:off x="457171" y="3295246"/>
            <a:ext cx="8228763" cy="3302106"/>
          </a:xfrm>
        </p:spPr>
        <p:txBody>
          <a:bodyPr/>
          <a:lstStyle/>
          <a:p>
            <a:pPr lvl="0"/>
            <a:r>
              <a:rPr lang="en-US" dirty="0"/>
              <a:t>In practice, the search space is at most ~2</a:t>
            </a:r>
            <a:r>
              <a:rPr lang="en-US" baseline="30000" dirty="0"/>
              <a:t>23</a:t>
            </a:r>
            <a:r>
              <a:rPr lang="en-US" dirty="0"/>
              <a:t> bits –</a:t>
            </a:r>
            <a:r>
              <a:rPr lang="en-US" b="1" dirty="0"/>
              <a:t> feasible!</a:t>
            </a:r>
          </a:p>
          <a:p>
            <a:pPr lvl="0"/>
            <a:r>
              <a:rPr lang="en-US" dirty="0"/>
              <a:t>Examples: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fc00::/64 -K 'Dell 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Inc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' -v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Liberation Sans" pitchFamily="34"/>
              </a:rPr>
              <a:t>Special cases: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fc00::/64 -V 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vbox</a:t>
            </a:r>
            <a:endParaRPr lang="en-US" sz="1814" b="1" dirty="0">
              <a:solidFill>
                <a:srgbClr val="000000"/>
              </a:solidFill>
              <a:latin typeface="Courier New" pitchFamily="49"/>
            </a:endParaRP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fc00::/64 -V 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vmware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-Q 10.10.0.0/8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934263" y="1558009"/>
            <a:ext cx="6862473" cy="980307"/>
            <a:chOff x="1029959" y="1717200"/>
            <a:chExt cx="7565400" cy="1080720"/>
          </a:xfrm>
        </p:grpSpPr>
        <p:sp>
          <p:nvSpPr>
            <p:cNvPr id="5" name="Freihandform 4"/>
            <p:cNvSpPr/>
            <p:nvPr/>
          </p:nvSpPr>
          <p:spPr>
            <a:xfrm>
              <a:off x="1285919" y="2148840"/>
              <a:ext cx="2662200" cy="646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33399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38" tIns="42452" rIns="81638" bIns="42452" anchor="ctr" anchorCtr="0" compatLnSpc="0">
              <a:noAutofit/>
            </a:bodyPr>
            <a:lstStyle/>
            <a:p>
              <a:pPr algn="ctr" hangingPunct="0"/>
              <a:r>
                <a:rPr lang="es-AR" sz="1633">
                  <a:solidFill>
                    <a:srgbClr val="FFFFFF"/>
                  </a:solidFill>
                  <a:latin typeface="Myriad Apple" pitchFamily="18"/>
                  <a:ea typeface="WenQuanYi Micro Hei" pitchFamily="2"/>
                  <a:cs typeface="Lohit Hindi" pitchFamily="2"/>
                </a:rPr>
                <a:t>IEEE OUI</a:t>
              </a: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3949560" y="2148840"/>
              <a:ext cx="1774080" cy="64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CC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38" tIns="42452" rIns="81638" bIns="42452" anchor="ctr" anchorCtr="0" compatLnSpc="0">
              <a:noAutofit/>
            </a:bodyPr>
            <a:lstStyle/>
            <a:p>
              <a:pPr algn="ctr" hangingPunct="0"/>
              <a:r>
                <a:rPr lang="es-AR" sz="2177" b="1">
                  <a:solidFill>
                    <a:srgbClr val="000000"/>
                  </a:solidFill>
                  <a:latin typeface="Myriad Apple" pitchFamily="18"/>
                  <a:ea typeface="WenQuanYi Micro Hei" pitchFamily="2"/>
                  <a:cs typeface="Lohit Hindi" pitchFamily="2"/>
                </a:rPr>
                <a:t>FF FE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5684400" y="2148840"/>
              <a:ext cx="2660760" cy="64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38" tIns="42452" rIns="81638" bIns="42452" anchor="ctr" anchorCtr="0" compatLnSpc="0">
              <a:noAutofit/>
            </a:bodyPr>
            <a:lstStyle/>
            <a:p>
              <a:pPr algn="ctr" hangingPunct="0"/>
              <a:r>
                <a:rPr lang="es-AR" sz="1633">
                  <a:solidFill>
                    <a:srgbClr val="000000"/>
                  </a:solidFill>
                  <a:latin typeface="Myriad Apple" pitchFamily="18"/>
                  <a:ea typeface="WenQuanYi Micro Hei" pitchFamily="2"/>
                  <a:cs typeface="Lohit Hindi" pitchFamily="2"/>
                </a:rPr>
                <a:t>Lower 24 bits of MAC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1029959" y="1717200"/>
              <a:ext cx="7565400" cy="29795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81638" tIns="42452" rIns="81638" bIns="42452" anchor="t" anchorCtr="0" compatLnSpc="0">
              <a:spAutoFit/>
            </a:bodyPr>
            <a:lstStyle/>
            <a:p>
              <a:pPr hangingPunct="0"/>
              <a:r>
                <a:rPr lang="en-US" sz="1270">
                  <a:solidFill>
                    <a:srgbClr val="000000"/>
                  </a:solidFill>
                  <a:latin typeface="Courier New" pitchFamily="49"/>
                  <a:ea typeface="WenQuanYi Micro Hei" pitchFamily="2"/>
                  <a:cs typeface="Lohit Hindi" pitchFamily="2"/>
                </a:rPr>
                <a:t> |        24 bits         |   16    bits  |          24 bits       |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323512" y="2755146"/>
            <a:ext cx="5610977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defRPr sz="1800"/>
            </a:pPr>
            <a:r>
              <a:rPr lang="en-US" sz="1633">
                <a:latin typeface="Liberation Sans" pitchFamily="18"/>
                <a:ea typeface="WenQuanYi Micro Hei" pitchFamily="2"/>
                <a:cs typeface="Lohit Hindi" pitchFamily="2"/>
              </a:rPr>
              <a:t> Known or guessable             Known                     Unknown</a:t>
            </a:r>
          </a:p>
        </p:txBody>
      </p:sp>
    </p:spTree>
    <p:extLst>
      <p:ext uri="{BB962C8B-B14F-4D97-AF65-F5344CB8AC3E}">
        <p14:creationId xmlns:p14="http://schemas.microsoft.com/office/powerpoint/2010/main" val="788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addresses embedding IPv4 addr.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They simply embed an IPv4 address in the IID</a:t>
            </a:r>
          </a:p>
          <a:p>
            <a:pPr lvl="0"/>
            <a:r>
              <a:rPr lang="en-US" dirty="0"/>
              <a:t>Two variants found in the wild:</a:t>
            </a:r>
          </a:p>
          <a:p>
            <a:pPr lvl="1"/>
            <a:r>
              <a:rPr lang="en-US" dirty="0"/>
              <a:t>2000:db8::192.168.0.1       &lt;- Embedded in 32 bits</a:t>
            </a:r>
          </a:p>
          <a:p>
            <a:pPr lvl="1"/>
            <a:r>
              <a:rPr lang="en-US" dirty="0"/>
              <a:t>2000:db8::192:168:0:1       &lt;- Embedded in 64 bits</a:t>
            </a:r>
          </a:p>
          <a:p>
            <a:pPr lvl="0"/>
            <a:r>
              <a:rPr lang="en-US" dirty="0"/>
              <a:t>Search space: same as the IPv4 search space – feasible!</a:t>
            </a:r>
          </a:p>
          <a:p>
            <a:pPr lvl="0"/>
            <a:r>
              <a:rPr lang="en-US" dirty="0"/>
              <a:t>Example: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fc00::/64 -B all -Q 10.10.0.0/8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fc00::/64 -B 32 -Q 10.10.0.0/8</a:t>
            </a:r>
          </a:p>
        </p:txBody>
      </p:sp>
    </p:spTree>
    <p:extLst>
      <p:ext uri="{BB962C8B-B14F-4D97-AF65-F5344CB8AC3E}">
        <p14:creationId xmlns:p14="http://schemas.microsoft.com/office/powerpoint/2010/main" val="30783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addresses embedding service ports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They simply embed the service port the IID</a:t>
            </a:r>
          </a:p>
          <a:p>
            <a:pPr lvl="0"/>
            <a:r>
              <a:rPr lang="en-US" dirty="0"/>
              <a:t>Two variants found in the wild:</a:t>
            </a:r>
          </a:p>
          <a:p>
            <a:pPr lvl="1"/>
            <a:r>
              <a:rPr lang="en-US" dirty="0"/>
              <a:t>2001:db8::1:80                    &lt;-  n:port</a:t>
            </a:r>
          </a:p>
          <a:p>
            <a:pPr lvl="1"/>
            <a:r>
              <a:rPr lang="en-US" dirty="0"/>
              <a:t>2001:db8::80:1                    &lt;-  </a:t>
            </a:r>
            <a:r>
              <a:rPr lang="en-US" dirty="0" err="1"/>
              <a:t>port:n</a:t>
            </a:r>
            <a:endParaRPr lang="en-US" dirty="0"/>
          </a:p>
          <a:p>
            <a:pPr lvl="0"/>
            <a:r>
              <a:rPr lang="en-US" dirty="0"/>
              <a:t>Additionally, the service port can be encoded in hex vs. </a:t>
            </a:r>
            <a:r>
              <a:rPr lang="en-US" dirty="0" err="1"/>
              <a:t>dec</a:t>
            </a:r>
            <a:endParaRPr lang="en-US" dirty="0"/>
          </a:p>
          <a:p>
            <a:pPr lvl="1"/>
            <a:r>
              <a:rPr lang="en-US" dirty="0"/>
              <a:t>2001:db8::80 vs. 2001:db8::50</a:t>
            </a:r>
          </a:p>
          <a:p>
            <a:pPr lvl="0"/>
            <a:r>
              <a:rPr lang="en-US" dirty="0"/>
              <a:t>Search space: smaller than 2</a:t>
            </a:r>
            <a:r>
              <a:rPr lang="en-US" baseline="30000" dirty="0"/>
              <a:t>8</a:t>
            </a:r>
            <a:r>
              <a:rPr lang="en-US" dirty="0"/>
              <a:t> – feasible!</a:t>
            </a:r>
          </a:p>
          <a:p>
            <a:pPr lvl="0"/>
            <a:r>
              <a:rPr lang="en-US" dirty="0"/>
              <a:t>Example: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fc00::/64 -g</a:t>
            </a:r>
          </a:p>
        </p:txBody>
      </p:sp>
    </p:spTree>
    <p:extLst>
      <p:ext uri="{BB962C8B-B14F-4D97-AF65-F5344CB8AC3E}">
        <p14:creationId xmlns:p14="http://schemas.microsoft.com/office/powerpoint/2010/main" val="4437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“low-byte” addresses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IID is set to all-zeros, “except for the last byte”</a:t>
            </a:r>
          </a:p>
          <a:p>
            <a:pPr lvl="1"/>
            <a:r>
              <a:rPr lang="en-US" dirty="0"/>
              <a:t>e.g.: 2000:db8::1</a:t>
            </a:r>
          </a:p>
          <a:p>
            <a:pPr lvl="0"/>
            <a:r>
              <a:rPr lang="en-US" dirty="0"/>
              <a:t>Other variants have been found in the wild:</a:t>
            </a:r>
          </a:p>
          <a:p>
            <a:pPr lvl="1"/>
            <a:r>
              <a:rPr lang="en-US" dirty="0"/>
              <a:t>2001:db8::n1:n2        &lt;- where n1 is typically greater than n2</a:t>
            </a:r>
          </a:p>
          <a:p>
            <a:pPr lvl="0"/>
            <a:r>
              <a:rPr lang="en-US" dirty="0"/>
              <a:t>Search space: usually 2</a:t>
            </a:r>
            <a:r>
              <a:rPr lang="en-US" baseline="30000" dirty="0"/>
              <a:t>8</a:t>
            </a:r>
            <a:r>
              <a:rPr lang="en-US" dirty="0"/>
              <a:t> or 2</a:t>
            </a:r>
            <a:r>
              <a:rPr lang="en-US" baseline="30000" dirty="0"/>
              <a:t>16 </a:t>
            </a:r>
            <a:r>
              <a:rPr lang="en-US" dirty="0"/>
              <a:t>– feasible!</a:t>
            </a:r>
          </a:p>
          <a:p>
            <a:pPr lvl="0"/>
            <a:r>
              <a:rPr lang="en-US" dirty="0"/>
              <a:t>Example: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fc00::/64 --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tgt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-low-byte</a:t>
            </a:r>
          </a:p>
        </p:txBody>
      </p:sp>
    </p:spTree>
    <p:extLst>
      <p:ext uri="{BB962C8B-B14F-4D97-AF65-F5344CB8AC3E}">
        <p14:creationId xmlns:p14="http://schemas.microsoft.com/office/powerpoint/2010/main" val="18487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Addressing</a:t>
            </a:r>
            <a:br>
              <a:rPr lang="en-US"/>
            </a:br>
            <a:r>
              <a:rPr lang="en-US" sz="2540"/>
              <a:t>Host tracking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Introdution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Traditional IIDs are constant for each interface</a:t>
            </a:r>
          </a:p>
          <a:p>
            <a:pPr lvl="0"/>
            <a:r>
              <a:rPr lang="en-US" dirty="0"/>
              <a:t>As the host moves, the prefix changes, but the IID doesn't</a:t>
            </a:r>
          </a:p>
          <a:p>
            <a:pPr lvl="1"/>
            <a:r>
              <a:rPr lang="en-US" dirty="0"/>
              <a:t>the 64-bit IID results in a super-cookie!</a:t>
            </a:r>
          </a:p>
          <a:p>
            <a:pPr lvl="0"/>
            <a:r>
              <a:rPr lang="en-US" dirty="0"/>
              <a:t>This introduces a problem not present in IPv4: </a:t>
            </a:r>
            <a:r>
              <a:rPr lang="en-US" b="1" dirty="0"/>
              <a:t>host-tracking</a:t>
            </a:r>
          </a:p>
          <a:p>
            <a:pPr lvl="0"/>
            <a:r>
              <a:rPr lang="en-US" dirty="0"/>
              <a:t>Example:</a:t>
            </a:r>
          </a:p>
          <a:p>
            <a:pPr lvl="1"/>
            <a:r>
              <a:rPr lang="en-US" dirty="0"/>
              <a:t>In net #1, host configures address: </a:t>
            </a:r>
            <a:r>
              <a:rPr lang="en-US" dirty="0">
                <a:solidFill>
                  <a:srgbClr val="000080"/>
                </a:solidFill>
              </a:rPr>
              <a:t>2001:db8:1::</a:t>
            </a:r>
            <a:r>
              <a:rPr lang="en-US" dirty="0">
                <a:solidFill>
                  <a:srgbClr val="FF0000"/>
                </a:solidFill>
              </a:rPr>
              <a:t>1111:22ff:fe33:4444</a:t>
            </a:r>
          </a:p>
          <a:p>
            <a:pPr lvl="1"/>
            <a:r>
              <a:rPr lang="en-US" dirty="0"/>
              <a:t>In net #2, host configures address: </a:t>
            </a:r>
            <a:r>
              <a:rPr lang="en-US" dirty="0">
                <a:solidFill>
                  <a:srgbClr val="000080"/>
                </a:solidFill>
              </a:rPr>
              <a:t>2001:db8:2::</a:t>
            </a:r>
            <a:r>
              <a:rPr lang="en-US" dirty="0">
                <a:solidFill>
                  <a:srgbClr val="FF0000"/>
                </a:solidFill>
              </a:rPr>
              <a:t>1111:22ff:fe33:4444</a:t>
            </a:r>
          </a:p>
          <a:p>
            <a:pPr lvl="1"/>
            <a:r>
              <a:rPr lang="en-US" dirty="0"/>
              <a:t>The IID “</a:t>
            </a:r>
            <a:r>
              <a:rPr lang="en-US" dirty="0">
                <a:solidFill>
                  <a:srgbClr val="FF0000"/>
                </a:solidFill>
              </a:rPr>
              <a:t>1111:22ff:fe33:4444</a:t>
            </a:r>
            <a:r>
              <a:rPr lang="en-US" dirty="0"/>
              <a:t>” leaks out host “identity”.</a:t>
            </a:r>
          </a:p>
        </p:txBody>
      </p:sp>
    </p:spTree>
    <p:extLst>
      <p:ext uri="{BB962C8B-B14F-4D97-AF65-F5344CB8AC3E}">
        <p14:creationId xmlns:p14="http://schemas.microsoft.com/office/powerpoint/2010/main" val="33763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SI6 Networks' IPv6 Toolkit: Tools</a:t>
            </a:r>
          </a:p>
        </p:txBody>
      </p:sp>
      <p:sp>
        <p:nvSpPr>
          <p:cNvPr id="2" name="Textplatzhalter 1"/>
          <p:cNvSpPr txBox="1">
            <a:spLocks noGrp="1"/>
          </p:cNvSpPr>
          <p:nvPr>
            <p:ph idx="1"/>
          </p:nvPr>
        </p:nvSpPr>
        <p:spPr>
          <a:xfrm>
            <a:off x="1094870" y="1710836"/>
            <a:ext cx="2674669" cy="4526475"/>
          </a:xfrm>
        </p:spPr>
        <p:txBody>
          <a:bodyPr/>
          <a:lstStyle/>
          <a:p>
            <a:pPr lvl="0"/>
            <a:r>
              <a:rPr lang="en-US" sz="2540" dirty="0"/>
              <a:t>ns6</a:t>
            </a:r>
          </a:p>
          <a:p>
            <a:pPr lvl="0"/>
            <a:r>
              <a:rPr lang="en-US" sz="2540" dirty="0"/>
              <a:t>na6</a:t>
            </a:r>
          </a:p>
          <a:p>
            <a:pPr lvl="0"/>
            <a:r>
              <a:rPr lang="en-US" sz="2540" dirty="0"/>
              <a:t>rs6</a:t>
            </a:r>
          </a:p>
          <a:p>
            <a:pPr lvl="0"/>
            <a:r>
              <a:rPr lang="en-US" sz="2540" dirty="0"/>
              <a:t>ra6</a:t>
            </a:r>
          </a:p>
          <a:p>
            <a:pPr lvl="0"/>
            <a:r>
              <a:rPr lang="en-US" sz="2540" dirty="0" smtClean="0"/>
              <a:t>addr6</a:t>
            </a:r>
            <a:endParaRPr lang="en-US" sz="2540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3913555" y="1710837"/>
            <a:ext cx="2674669" cy="4526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342900" marR="0" lvl="0" indent="-342900" rtl="0" hangingPunct="0">
              <a:spcBef>
                <a:spcPts val="0"/>
              </a:spcBef>
              <a:spcAft>
                <a:spcPts val="1285"/>
              </a:spcAft>
              <a:buSzPct val="100000"/>
              <a:buFont typeface="Arial" panose="020B0604020202020204" pitchFamily="34" charset="0"/>
              <a:buChar char="•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720000" marR="0" lvl="1" indent="-342900" rtl="0" hangingPunct="0">
              <a:spcBef>
                <a:spcPts val="0"/>
              </a:spcBef>
              <a:spcAft>
                <a:spcPts val="1285"/>
              </a:spcAft>
              <a:buSzPct val="100000"/>
              <a:buFont typeface="Arial" panose="020B0604020202020204" pitchFamily="34" charset="0"/>
              <a:buChar char="•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440000" marR="0" lvl="2" indent="-342900" rtl="0" hangingPunct="0">
              <a:spcBef>
                <a:spcPts val="0"/>
              </a:spcBef>
              <a:spcAft>
                <a:spcPts val="1285"/>
              </a:spcAft>
              <a:buSzPct val="100000"/>
              <a:buFont typeface="Arial" panose="020B0604020202020204" pitchFamily="34" charset="0"/>
              <a:buChar char="•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0" marR="0" lvl="3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0" marR="0" lvl="4" indent="0" rtl="0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0" marR="0" lvl="5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0" marR="0" lvl="6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0" marR="0" lvl="7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0" marR="0" lvl="8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r>
              <a:rPr lang="pt-BR" sz="2540" dirty="0">
                <a:solidFill>
                  <a:sysClr val="windowText" lastClr="000000"/>
                </a:solidFill>
              </a:rPr>
              <a:t>rd6</a:t>
            </a:r>
          </a:p>
          <a:p>
            <a:r>
              <a:rPr lang="pt-BR" sz="2540" dirty="0">
                <a:solidFill>
                  <a:sysClr val="windowText" lastClr="000000"/>
                </a:solidFill>
              </a:rPr>
              <a:t>scan6</a:t>
            </a:r>
          </a:p>
          <a:p>
            <a:r>
              <a:rPr lang="pt-BR" sz="2540" dirty="0">
                <a:solidFill>
                  <a:sysClr val="windowText" lastClr="000000"/>
                </a:solidFill>
              </a:rPr>
              <a:t>frag6</a:t>
            </a:r>
          </a:p>
          <a:p>
            <a:r>
              <a:rPr lang="pt-BR" sz="2540" dirty="0">
                <a:solidFill>
                  <a:sysClr val="windowText" lastClr="000000"/>
                </a:solidFill>
              </a:rPr>
              <a:t>tcp6</a:t>
            </a:r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6300192" y="1710836"/>
            <a:ext cx="2674669" cy="4526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342900" marR="0" lvl="0" indent="-342900" rtl="0" hangingPunct="0">
              <a:spcBef>
                <a:spcPts val="0"/>
              </a:spcBef>
              <a:spcAft>
                <a:spcPts val="1285"/>
              </a:spcAft>
              <a:buSzPct val="100000"/>
              <a:buFont typeface="Arial" panose="020B0604020202020204" pitchFamily="34" charset="0"/>
              <a:buChar char="•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720000" marR="0" lvl="1" indent="-342900" rtl="0" hangingPunct="0">
              <a:spcBef>
                <a:spcPts val="0"/>
              </a:spcBef>
              <a:spcAft>
                <a:spcPts val="1285"/>
              </a:spcAft>
              <a:buSzPct val="100000"/>
              <a:buFont typeface="Arial" panose="020B0604020202020204" pitchFamily="34" charset="0"/>
              <a:buChar char="•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440000" marR="0" lvl="2" indent="-342900" rtl="0" hangingPunct="0">
              <a:spcBef>
                <a:spcPts val="0"/>
              </a:spcBef>
              <a:spcAft>
                <a:spcPts val="1285"/>
              </a:spcAft>
              <a:buSzPct val="100000"/>
              <a:buFont typeface="Arial" panose="020B0604020202020204" pitchFamily="34" charset="0"/>
              <a:buChar char="•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0" marR="0" lvl="3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0" marR="0" lvl="4" indent="0" rtl="0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0" marR="0" lvl="5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0" marR="0" lvl="6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0" marR="0" lvl="7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0" marR="0" lvl="8" indent="0" rtl="0" hangingPunct="0">
              <a:spcBef>
                <a:spcPts val="0"/>
              </a:spcBef>
              <a:spcAft>
                <a:spcPts val="1285"/>
              </a:spcAft>
              <a:buSzPct val="45000"/>
              <a:buFont typeface="StarSymbol"/>
              <a:buChar char="●"/>
              <a:tabLst/>
              <a:defRPr lang="en-US" sz="2177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r>
              <a:rPr lang="pt-BR" sz="2540" dirty="0">
                <a:solidFill>
                  <a:sysClr val="windowText" lastClr="000000"/>
                </a:solidFill>
              </a:rPr>
              <a:t>icmp6</a:t>
            </a:r>
          </a:p>
          <a:p>
            <a:r>
              <a:rPr lang="pt-BR" sz="2540" dirty="0">
                <a:solidFill>
                  <a:sysClr val="windowText" lastClr="000000"/>
                </a:solidFill>
              </a:rPr>
              <a:t>ni6</a:t>
            </a:r>
          </a:p>
          <a:p>
            <a:r>
              <a:rPr lang="pt-BR" sz="2540" dirty="0">
                <a:solidFill>
                  <a:sysClr val="windowText" lastClr="000000"/>
                </a:solidFill>
              </a:rPr>
              <a:t>flow6</a:t>
            </a:r>
          </a:p>
          <a:p>
            <a:r>
              <a:rPr lang="pt-BR" sz="2540" dirty="0">
                <a:solidFill>
                  <a:sysClr val="windowText" lastClr="000000"/>
                </a:solidFill>
              </a:rPr>
              <a:t>jumbo6</a:t>
            </a:r>
          </a:p>
        </p:txBody>
      </p:sp>
    </p:spTree>
    <p:extLst>
      <p:ext uri="{BB962C8B-B14F-4D97-AF65-F5344CB8AC3E}">
        <p14:creationId xmlns:p14="http://schemas.microsoft.com/office/powerpoint/2010/main" val="22252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host-tracking with scan6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Sample scenario:</a:t>
            </a:r>
          </a:p>
          <a:p>
            <a:pPr lvl="1"/>
            <a:r>
              <a:rPr lang="en-US" dirty="0"/>
              <a:t>Node is known to have the IID </a:t>
            </a:r>
            <a:r>
              <a:rPr lang="en-US" b="1" dirty="0"/>
              <a:t>1:2:3:4</a:t>
            </a:r>
          </a:p>
          <a:p>
            <a:pPr lvl="1"/>
            <a:r>
              <a:rPr lang="en-US" dirty="0"/>
              <a:t>To check whether the node is at fc00:1::/64 or fc00:2::/64:</a:t>
            </a:r>
          </a:p>
          <a:p>
            <a:pPr lvl="1"/>
            <a:r>
              <a:rPr lang="en-US" dirty="0"/>
              <a:t>ping fc00:1::</a:t>
            </a:r>
            <a:r>
              <a:rPr lang="en-US" b="1" dirty="0"/>
              <a:t>1:2:3:4</a:t>
            </a:r>
            <a:r>
              <a:rPr lang="en-US" dirty="0"/>
              <a:t> and fc00:2::</a:t>
            </a:r>
            <a:r>
              <a:rPr lang="en-US" b="1" dirty="0"/>
              <a:t>1:2:3:4</a:t>
            </a:r>
          </a:p>
          <a:p>
            <a:pPr lvl="0"/>
            <a:r>
              <a:rPr lang="en-US" dirty="0"/>
              <a:t>Examples: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eth0 -d fc00:1::/64 -d fc00:2::/64 </a:t>
            </a: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–W \</a:t>
            </a:r>
            <a:b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</a:b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       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::1:2:3:4</a:t>
            </a:r>
          </a:p>
          <a:p>
            <a:pPr marL="0" lvl="0" indent="0">
              <a:buNone/>
            </a:pPr>
            <a:r>
              <a:rPr lang="en-US" sz="1814" b="1" dirty="0" smtClean="0">
                <a:solidFill>
                  <a:srgbClr val="000000"/>
                </a:solidFill>
                <a:latin typeface="Courier New" pitchFamily="49"/>
              </a:rPr>
              <a:t>   # 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scan6 -</a:t>
            </a:r>
            <a:r>
              <a:rPr lang="en-US" sz="1814" b="1" dirty="0" err="1">
                <a:solidFill>
                  <a:srgbClr val="000000"/>
                </a:solidFill>
                <a:latin typeface="Courier New" pitchFamily="49"/>
              </a:rPr>
              <a:t>i</a:t>
            </a:r>
            <a:r>
              <a:rPr lang="en-US" sz="1814" b="1" dirty="0">
                <a:solidFill>
                  <a:srgbClr val="000000"/>
                </a:solidFill>
                <a:latin typeface="Courier New" pitchFamily="49"/>
              </a:rPr>
              <a:t> eth0 -m prefs.txt -w iids.txt -l -z 60 -t -v</a:t>
            </a:r>
          </a:p>
        </p:txBody>
      </p:sp>
    </p:spTree>
    <p:extLst>
      <p:ext uri="{BB962C8B-B14F-4D97-AF65-F5344CB8AC3E}">
        <p14:creationId xmlns:p14="http://schemas.microsoft.com/office/powerpoint/2010/main" val="10801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Scanning with DNS reverse  mappings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>
          <a:xfrm>
            <a:off x="457171" y="3573016"/>
            <a:ext cx="8228763" cy="3168352"/>
          </a:xfrm>
        </p:spPr>
        <p:txBody>
          <a:bodyPr/>
          <a:lstStyle/>
          <a:p>
            <a:pPr lvl="0"/>
            <a:r>
              <a:rPr lang="en-US" dirty="0"/>
              <a:t>Technique:</a:t>
            </a:r>
          </a:p>
          <a:p>
            <a:pPr lvl="1"/>
            <a:r>
              <a:rPr lang="en-US" dirty="0"/>
              <a:t>Given a zone X.ip6.arpa., try the labels [0-f].X.ip6.arpa.</a:t>
            </a:r>
          </a:p>
          <a:p>
            <a:pPr lvl="1"/>
            <a:r>
              <a:rPr lang="en-US" dirty="0"/>
              <a:t>If an NXDOMAIN is received, that part of the “tree” should be ignored</a:t>
            </a:r>
          </a:p>
          <a:p>
            <a:pPr lvl="1"/>
            <a:r>
              <a:rPr lang="en-US" dirty="0"/>
              <a:t>Otherwise, if NOERROR is received, “walk” that part of the tree</a:t>
            </a:r>
          </a:p>
          <a:p>
            <a:pPr lvl="0"/>
            <a:r>
              <a:rPr lang="en-US" dirty="0"/>
              <a:t>Example (using dnsrevenum6 from THC-IPv6):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/>
              </a:rPr>
              <a:t>   $ </a:t>
            </a:r>
            <a:r>
              <a:rPr lang="en-US" b="1" dirty="0">
                <a:solidFill>
                  <a:srgbClr val="000000"/>
                </a:solidFill>
                <a:latin typeface="Courier New" pitchFamily="49"/>
              </a:rPr>
              <a:t>dnsrevenum6 </a:t>
            </a:r>
            <a:r>
              <a:rPr lang="en-US" b="1" dirty="0">
                <a:solidFill>
                  <a:srgbClr val="000080"/>
                </a:solidFill>
                <a:latin typeface="Courier New" pitchFamily="49"/>
              </a:rPr>
              <a:t>DNSSERVER</a:t>
            </a:r>
            <a:r>
              <a:rPr lang="en-US" b="1" dirty="0">
                <a:solidFill>
                  <a:srgbClr val="000000"/>
                </a:solidFill>
                <a:latin typeface="Courier New" pitchFamily="49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itchFamily="49"/>
              </a:rPr>
              <a:t>IPV6PREFIX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820096" y="1327464"/>
            <a:ext cx="2488319" cy="215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87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IPv6 First Hop Security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IPv6 First Hop Security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 dirty="0"/>
              <a:t>Fundamental problem: complexity of traffic to be “processed at layer-2”</a:t>
            </a:r>
          </a:p>
          <a:p>
            <a:pPr lvl="0">
              <a:buNone/>
            </a:pPr>
            <a:r>
              <a:rPr lang="en-US" dirty="0"/>
              <a:t>Example: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02" y="2204864"/>
            <a:ext cx="8536271" cy="43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Evading IPv6 First Hop Security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Basic idea: Leverage IPv6 Extension Headers and fragmentation</a:t>
            </a:r>
          </a:p>
          <a:p>
            <a:pPr lvl="0"/>
            <a:r>
              <a:rPr lang="en-US"/>
              <a:t>Sample RA-based attack (disable a router):</a:t>
            </a:r>
          </a:p>
          <a:p>
            <a:pPr lvl="1">
              <a:buNone/>
            </a:pPr>
            <a:r>
              <a:rPr lang="en-US" b="1">
                <a:solidFill>
                  <a:srgbClr val="000000"/>
                </a:solidFill>
                <a:latin typeface="Courier New" pitchFamily="49"/>
              </a:rPr>
              <a:t># ra6 -i </a:t>
            </a:r>
            <a:r>
              <a:rPr lang="en-US" b="1">
                <a:solidFill>
                  <a:srgbClr val="000080"/>
                </a:solidFill>
                <a:latin typeface="Courier New" pitchFamily="49"/>
              </a:rPr>
              <a:t>IFACE</a:t>
            </a:r>
            <a:r>
              <a:rPr lang="en-US" b="1">
                <a:solidFill>
                  <a:srgbClr val="000000"/>
                </a:solidFill>
                <a:latin typeface="Courier New" pitchFamily="49"/>
              </a:rPr>
              <a:t> -s </a:t>
            </a:r>
            <a:r>
              <a:rPr lang="en-US" b="1">
                <a:solidFill>
                  <a:srgbClr val="000080"/>
                </a:solidFill>
                <a:latin typeface="Courier New" pitchFamily="49"/>
              </a:rPr>
              <a:t>ROUTER</a:t>
            </a:r>
            <a:r>
              <a:rPr lang="en-US" b="1">
                <a:solidFill>
                  <a:srgbClr val="000000"/>
                </a:solidFill>
                <a:latin typeface="Courier New" pitchFamily="49"/>
              </a:rPr>
              <a:t> -t 0 -d </a:t>
            </a:r>
            <a:r>
              <a:rPr lang="en-US" b="1">
                <a:solidFill>
                  <a:srgbClr val="000080"/>
                </a:solidFill>
                <a:latin typeface="Courier New" pitchFamily="49"/>
              </a:rPr>
              <a:t>TARGET</a:t>
            </a:r>
            <a:r>
              <a:rPr lang="en-US" b="1">
                <a:solidFill>
                  <a:srgbClr val="000000"/>
                </a:solidFill>
                <a:latin typeface="Courier New" pitchFamily="49"/>
              </a:rPr>
              <a:t> –e -u 1400 -y 1280</a:t>
            </a:r>
          </a:p>
        </p:txBody>
      </p:sp>
    </p:spTree>
    <p:extLst>
      <p:ext uri="{BB962C8B-B14F-4D97-AF65-F5344CB8AC3E}">
        <p14:creationId xmlns:p14="http://schemas.microsoft.com/office/powerpoint/2010/main" val="10162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Some conclusions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Some conclusions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/>
              <a:t>Many IPv4 vulnerabilities have been re-implemented in IPv6</a:t>
            </a:r>
          </a:p>
          <a:p>
            <a:pPr lvl="1"/>
            <a:r>
              <a:rPr lang="en-US"/>
              <a:t>We just didn't learn the lesson from IPv4, or,</a:t>
            </a:r>
          </a:p>
          <a:p>
            <a:pPr lvl="1"/>
            <a:r>
              <a:rPr lang="en-US"/>
              <a:t>Different people working in IPv6 than working in IPv4, or,</a:t>
            </a:r>
          </a:p>
          <a:p>
            <a:pPr lvl="1"/>
            <a:r>
              <a:rPr lang="en-US"/>
              <a:t>The specs could make implementation more straightforward, or,</a:t>
            </a:r>
          </a:p>
          <a:p>
            <a:pPr lvl="1"/>
            <a:r>
              <a:rPr lang="en-US"/>
              <a:t>All of the above?</a:t>
            </a:r>
          </a:p>
          <a:p>
            <a:pPr lvl="0"/>
            <a:r>
              <a:rPr lang="en-US" b="1"/>
              <a:t>Networks tend to overlook IPv6 security controls</a:t>
            </a:r>
          </a:p>
          <a:p>
            <a:pPr lvl="1"/>
            <a:r>
              <a:rPr lang="en-US"/>
              <a:t>Quite a few times there is no parity in the security controls with IPv6 and IPv4</a:t>
            </a:r>
          </a:p>
          <a:p>
            <a:pPr lvl="0"/>
            <a:r>
              <a:rPr lang="en-US" b="1"/>
              <a:t>Still quite a bit of work to be done in IPv6 security</a:t>
            </a:r>
          </a:p>
        </p:txBody>
      </p:sp>
    </p:spTree>
    <p:extLst>
      <p:ext uri="{BB962C8B-B14F-4D97-AF65-F5344CB8AC3E}">
        <p14:creationId xmlns:p14="http://schemas.microsoft.com/office/powerpoint/2010/main" val="32282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missing IPv6 firewall features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 Extension Header filtering support</a:t>
            </a:r>
          </a:p>
          <a:p>
            <a:pPr lvl="1"/>
            <a:r>
              <a:rPr lang="en-US" dirty="0" smtClean="0"/>
              <a:t>Deny any type</a:t>
            </a:r>
          </a:p>
          <a:p>
            <a:pPr lvl="1"/>
            <a:r>
              <a:rPr lang="en-US" dirty="0" smtClean="0"/>
              <a:t>Limit times any type may be present</a:t>
            </a:r>
          </a:p>
          <a:p>
            <a:r>
              <a:rPr lang="en-US" dirty="0" smtClean="0"/>
              <a:t>Support filtering of options in extension headers</a:t>
            </a:r>
          </a:p>
          <a:p>
            <a:r>
              <a:rPr lang="en-US" dirty="0" smtClean="0"/>
              <a:t>Rewrite hop count values</a:t>
            </a:r>
          </a:p>
          <a:p>
            <a:r>
              <a:rPr lang="en-US" dirty="0" smtClean="0"/>
              <a:t>ICMPv6 content checking (e.g. </a:t>
            </a:r>
            <a:r>
              <a:rPr lang="en-US" dirty="0" err="1" smtClean="0"/>
              <a:t>TooBig</a:t>
            </a:r>
            <a:r>
              <a:rPr lang="en-US" dirty="0" smtClean="0"/>
              <a:t> MTU)</a:t>
            </a:r>
          </a:p>
          <a:p>
            <a:r>
              <a:rPr lang="en-US" dirty="0" smtClean="0"/>
              <a:t>Efficient DOS protection (local attacks, NDP exhaustion, SYN flooding)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Hints on how to filter IPv6 on firewalls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http://heise.de/-1851747</a:t>
            </a:r>
          </a:p>
        </p:txBody>
      </p:sp>
    </p:spTree>
    <p:extLst>
      <p:ext uri="{BB962C8B-B14F-4D97-AF65-F5344CB8AC3E}">
        <p14:creationId xmlns:p14="http://schemas.microsoft.com/office/powerpoint/2010/main" val="36884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Questions?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23521" y="2887197"/>
            <a:ext cx="7886880" cy="1675202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Assessing Implementations</a:t>
            </a:r>
            <a:endParaRPr lang="en-US" sz="254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en-US" dirty="0"/>
              <a:t>IPv6 Fragmentation</a:t>
            </a:r>
            <a:br>
              <a:rPr lang="en-US" dirty="0"/>
            </a:br>
            <a:r>
              <a:rPr lang="en-US" sz="2540" dirty="0"/>
              <a:t> Assessing Implementations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h-sec_weiss_englis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_mh.potx" id="{B5E4F21A-73D8-4248-B37C-297CC08D59BC}" vid="{F69A4505-CA7A-4A2F-A223-A546E75E8CFB}"/>
    </a:ext>
  </a:extLst>
</a:theme>
</file>

<file path=ppt/theme/theme2.xml><?xml version="1.0" encoding="utf-8"?>
<a:theme xmlns:a="http://schemas.openxmlformats.org/drawingml/2006/main" name="Default 1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my_mh</Template>
  <TotalTime>0</TotalTime>
  <Words>2408</Words>
  <Application>Microsoft Office PowerPoint</Application>
  <PresentationFormat>Bildschirmpräsentation (4:3)</PresentationFormat>
  <Paragraphs>484</Paragraphs>
  <Slides>79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79</vt:i4>
      </vt:variant>
    </vt:vector>
  </HeadingPairs>
  <TitlesOfParts>
    <vt:vector size="94" baseType="lpstr">
      <vt:lpstr>Arial</vt:lpstr>
      <vt:lpstr>Calibri</vt:lpstr>
      <vt:lpstr>Calibri Light</vt:lpstr>
      <vt:lpstr>Courier New</vt:lpstr>
      <vt:lpstr>DejaVu Sans</vt:lpstr>
      <vt:lpstr>Liberation Sans</vt:lpstr>
      <vt:lpstr>Liberation Serif</vt:lpstr>
      <vt:lpstr>Lohit Hindi</vt:lpstr>
      <vt:lpstr>Myriad Apple</vt:lpstr>
      <vt:lpstr>Source Code Pro</vt:lpstr>
      <vt:lpstr>StarSymbol</vt:lpstr>
      <vt:lpstr>WenQuanYi Micro Hei</vt:lpstr>
      <vt:lpstr>mh-sec_weiss_english</vt:lpstr>
      <vt:lpstr>Default 1</vt:lpstr>
      <vt:lpstr>Default</vt:lpstr>
      <vt:lpstr>PowerPoint-Präsentation</vt:lpstr>
      <vt:lpstr>About Fernando Gont</vt:lpstr>
      <vt:lpstr>About Marc Heuse</vt:lpstr>
      <vt:lpstr>Agenda</vt:lpstr>
      <vt:lpstr>THC-IPv6 Toolkit: Introduction</vt:lpstr>
      <vt:lpstr>SI6 Networks' IPv6 Toolkit: Introduction</vt:lpstr>
      <vt:lpstr>SI6 Networks' IPv6 Toolkit: Tools</vt:lpstr>
      <vt:lpstr>Assessing Implementations</vt:lpstr>
      <vt:lpstr>IPv6 Fragmentation  Assessing Implementations</vt:lpstr>
      <vt:lpstr>IPv6 Fragmentation: Overview</vt:lpstr>
      <vt:lpstr>Predictable fragment Identification values</vt:lpstr>
      <vt:lpstr>What some popular IPv6 stacks do</vt:lpstr>
      <vt:lpstr>IPv6 fragment reassembly</vt:lpstr>
      <vt:lpstr>TCP-based Attacks Porting TCP-based attacks to the IPv6 world</vt:lpstr>
      <vt:lpstr>IPv6-based TCP SYN-floods</vt:lpstr>
      <vt:lpstr>Real Life Test Results Die, firewalls, die!</vt:lpstr>
      <vt:lpstr>PowerPoint-Präsentation</vt:lpstr>
      <vt:lpstr>Router Advertisement Flooding</vt:lpstr>
      <vt:lpstr>ICMPv6 Multicast Support Flooding</vt:lpstr>
      <vt:lpstr>Zyxel: Fragmentation == Established</vt:lpstr>
      <vt:lpstr>Astaro: I need lots of memory</vt:lpstr>
      <vt:lpstr>Cisco ICMP ACL Bypass</vt:lpstr>
      <vt:lpstr>More!</vt:lpstr>
      <vt:lpstr>PowerPoint-Präsentation</vt:lpstr>
      <vt:lpstr>PowerPoint-Präsentation</vt:lpstr>
      <vt:lpstr>The Candidates!</vt:lpstr>
      <vt:lpstr>PowerPoint-Präsentation</vt:lpstr>
      <vt:lpstr>What should a firewall do for IPv6?</vt:lpstr>
      <vt:lpstr>Test Setup</vt:lpstr>
      <vt:lpstr>PowerPoint-Präsentation</vt:lpstr>
      <vt:lpstr>Filter bypass due EH and/or Fragmentation</vt:lpstr>
      <vt:lpstr>Test results</vt:lpstr>
      <vt:lpstr>ICMPv6 &amp; Extension Header support</vt:lpstr>
      <vt:lpstr>Test results (Default settings)</vt:lpstr>
      <vt:lpstr>Fragmentation Resource Issues</vt:lpstr>
      <vt:lpstr>Test results</vt:lpstr>
      <vt:lpstr>Testing anti-spoofing protection</vt:lpstr>
      <vt:lpstr>Test results</vt:lpstr>
      <vt:lpstr>Stateful ICMPv6</vt:lpstr>
      <vt:lpstr>Test results</vt:lpstr>
      <vt:lpstr>Harmful ICMPv6 packet contents</vt:lpstr>
      <vt:lpstr>Test results</vt:lpstr>
      <vt:lpstr>NDP Exhaustion Tests</vt:lpstr>
      <vt:lpstr>Test results</vt:lpstr>
      <vt:lpstr>SYN Flooding Tests</vt:lpstr>
      <vt:lpstr>Test results</vt:lpstr>
      <vt:lpstr>PowerPoint-Präsentation</vt:lpstr>
      <vt:lpstr>In Conclusion …</vt:lpstr>
      <vt:lpstr>More tests: Remote</vt:lpstr>
      <vt:lpstr>More tests: Local</vt:lpstr>
      <vt:lpstr>IPv6 Addressing  Analyzing IPv6 Addresses</vt:lpstr>
      <vt:lpstr>Analyzing IPv6 Address Types</vt:lpstr>
      <vt:lpstr>Filtering IPv6 addresses</vt:lpstr>
      <vt:lpstr>Filtering IPv6 addresses (II)</vt:lpstr>
      <vt:lpstr>Filtering IPv6 addresses (III)</vt:lpstr>
      <vt:lpstr>Producing statistics</vt:lpstr>
      <vt:lpstr>IPv6 Addressing An assessment of the public IPv6 Internet</vt:lpstr>
      <vt:lpstr>IPv6 address distribution for web servers</vt:lpstr>
      <vt:lpstr>IPv6 address distribution for mail servers</vt:lpstr>
      <vt:lpstr>IPv6 address distribution for DNS servers</vt:lpstr>
      <vt:lpstr>IPv6 address distribution for clients (M. Ford)</vt:lpstr>
      <vt:lpstr>IPv6 Addressing Address-scanning attacks</vt:lpstr>
      <vt:lpstr>IPv6 host scanning attacks</vt:lpstr>
      <vt:lpstr>IPv6 addresses embedding IEEE IDs</vt:lpstr>
      <vt:lpstr>IPv6 addresses embedding IPv4 addr.</vt:lpstr>
      <vt:lpstr>IPv6 addresses embedding service ports</vt:lpstr>
      <vt:lpstr>IPv6 “low-byte” addresses</vt:lpstr>
      <vt:lpstr>IPv6 Addressing Host tracking</vt:lpstr>
      <vt:lpstr>Introdution</vt:lpstr>
      <vt:lpstr>IPv6 host-tracking with scan6</vt:lpstr>
      <vt:lpstr>Scanning with DNS reverse  mappings</vt:lpstr>
      <vt:lpstr>IPv6 First Hop Security</vt:lpstr>
      <vt:lpstr>IPv6 First Hop Security</vt:lpstr>
      <vt:lpstr>Evading IPv6 First Hop Security</vt:lpstr>
      <vt:lpstr>Some conclusions</vt:lpstr>
      <vt:lpstr>Some conclusions</vt:lpstr>
      <vt:lpstr>Current missing IPv6 firewall features</vt:lpstr>
      <vt:lpstr>Hints on how to filter IPv6 on firewalls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Security and Firewalls</dc:title>
  <dc:creator>Marc Heuse</dc:creator>
  <cp:lastModifiedBy>Marc Heuse</cp:lastModifiedBy>
  <cp:revision>88</cp:revision>
  <dcterms:created xsi:type="dcterms:W3CDTF">2013-04-22T09:34:10Z</dcterms:created>
  <dcterms:modified xsi:type="dcterms:W3CDTF">2013-06-06T14:14:55Z</dcterms:modified>
</cp:coreProperties>
</file>